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1" d="100"/>
          <a:sy n="91" d="100"/>
        </p:scale>
        <p:origin x="78" y="4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SMP\dato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SMP\dato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MP\GRAFICOS.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D:\EjecSituadoFiscalConsolidado.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MX"/>
  <c:style val="27"/>
  <c:chart>
    <c:plotArea>
      <c:layout>
        <c:manualLayout>
          <c:layoutTarget val="inner"/>
          <c:xMode val="edge"/>
          <c:yMode val="edge"/>
          <c:x val="6.387910519875184E-2"/>
          <c:y val="2.9321210681271272E-2"/>
          <c:w val="0.92608508649534671"/>
          <c:h val="0.88770864854534959"/>
        </c:manualLayout>
      </c:layout>
      <c:barChart>
        <c:barDir val="col"/>
        <c:grouping val="clustered"/>
        <c:ser>
          <c:idx val="0"/>
          <c:order val="0"/>
          <c:dLbls>
            <c:dLbl>
              <c:idx val="4"/>
              <c:layout>
                <c:manualLayout>
                  <c:x val="3.1219272369714915E-3"/>
                  <c:y val="-1.7334927140255026E-2"/>
                </c:manualLayout>
              </c:layout>
              <c:dLblPos val="outEnd"/>
              <c:showVal val="1"/>
            </c:dLbl>
            <c:dLbl>
              <c:idx val="7"/>
              <c:layout>
                <c:manualLayout>
                  <c:x val="-3.9700098328416999E-5"/>
                  <c:y val="1.7684426229508236E-3"/>
                </c:manualLayout>
              </c:layout>
              <c:dLblPos val="outEnd"/>
              <c:showVal val="1"/>
            </c:dLbl>
            <c:dLbl>
              <c:idx val="8"/>
              <c:layout>
                <c:manualLayout>
                  <c:x val="1.5609636184857432E-3"/>
                  <c:y val="-6.3221766848815539E-3"/>
                </c:manualLayout>
              </c:layout>
              <c:dLblPos val="outEnd"/>
              <c:showVal val="1"/>
            </c:dLbl>
            <c:dLbl>
              <c:idx val="10"/>
              <c:layout>
                <c:manualLayout>
                  <c:x val="-1.560963618485685E-3"/>
                  <c:y val="-2.1903460837887068E-2"/>
                </c:manualLayout>
              </c:layout>
              <c:dLblPos val="outEnd"/>
              <c:showVal val="1"/>
            </c:dLbl>
            <c:dLbl>
              <c:idx val="12"/>
              <c:layout>
                <c:manualLayout>
                  <c:x val="-6.2438544739429778E-3"/>
                  <c:y val="-9.1832877959927006E-3"/>
                </c:manualLayout>
              </c:layout>
              <c:dLblPos val="outEnd"/>
              <c:showVal val="1"/>
            </c:dLbl>
            <c:dLbl>
              <c:idx val="14"/>
              <c:layout>
                <c:manualLayout>
                  <c:x val="-3.1352015732546736E-3"/>
                  <c:y val="-8.0145719489981646E-3"/>
                </c:manualLayout>
              </c:layout>
              <c:dLblPos val="outEnd"/>
              <c:showVal val="1"/>
            </c:dLbl>
            <c:dLbl>
              <c:idx val="15"/>
              <c:layout>
                <c:manualLayout>
                  <c:x val="-1.5609636184857432E-3"/>
                  <c:y val="-2.4779826958105652E-2"/>
                </c:manualLayout>
              </c:layout>
              <c:dLblPos val="outEnd"/>
              <c:showVal val="1"/>
            </c:dLbl>
            <c:dLbl>
              <c:idx val="18"/>
              <c:layout>
                <c:manualLayout>
                  <c:x val="-4.6828908554572271E-3"/>
                  <c:y val="-3.9845173041894427E-3"/>
                </c:manualLayout>
              </c:layout>
              <c:dLblPos val="outEnd"/>
              <c:showVal val="1"/>
            </c:dLbl>
            <c:txPr>
              <a:bodyPr/>
              <a:lstStyle/>
              <a:p>
                <a:pPr>
                  <a:defRPr lang="es-CO" sz="1000" b="0" i="0" u="none" strike="noStrike" baseline="0">
                    <a:solidFill>
                      <a:srgbClr val="000000"/>
                    </a:solidFill>
                    <a:latin typeface="Calibri"/>
                    <a:ea typeface="Calibri"/>
                    <a:cs typeface="Calibri"/>
                  </a:defRPr>
                </a:pPr>
                <a:endParaRPr lang="es-MX"/>
              </a:p>
            </c:txPr>
            <c:showVal val="1"/>
          </c:dLbls>
          <c:val>
            <c:numRef>
              <c:f>Hoja1!$A$4:$V$4</c:f>
              <c:numCache>
                <c:formatCode>0</c:formatCode>
                <c:ptCount val="22"/>
                <c:pt idx="0">
                  <c:v>7969.7943479999985</c:v>
                </c:pt>
                <c:pt idx="1">
                  <c:v>6367.2786720000004</c:v>
                </c:pt>
                <c:pt idx="2">
                  <c:v>4929.6938620000001</c:v>
                </c:pt>
                <c:pt idx="3">
                  <c:v>6880.8266860000167</c:v>
                </c:pt>
                <c:pt idx="4">
                  <c:v>5943.5787699999992</c:v>
                </c:pt>
                <c:pt idx="5">
                  <c:v>7061.5813939999998</c:v>
                </c:pt>
                <c:pt idx="6">
                  <c:v>6707.7283210000014</c:v>
                </c:pt>
                <c:pt idx="7">
                  <c:v>6290.6417850000007</c:v>
                </c:pt>
                <c:pt idx="8">
                  <c:v>5546.6367600000003</c:v>
                </c:pt>
                <c:pt idx="9">
                  <c:v>5985.3637290000024</c:v>
                </c:pt>
                <c:pt idx="10">
                  <c:v>6054.1402410000146</c:v>
                </c:pt>
                <c:pt idx="11">
                  <c:v>5692.5316090000024</c:v>
                </c:pt>
                <c:pt idx="12">
                  <c:v>7830.0012600000146</c:v>
                </c:pt>
                <c:pt idx="13">
                  <c:v>8197.4009309999637</c:v>
                </c:pt>
                <c:pt idx="14">
                  <c:v>7677.7955940000002</c:v>
                </c:pt>
                <c:pt idx="15">
                  <c:v>7013.5680400000001</c:v>
                </c:pt>
                <c:pt idx="16">
                  <c:v>6975.8220290000263</c:v>
                </c:pt>
                <c:pt idx="17">
                  <c:v>5451.6410420000002</c:v>
                </c:pt>
                <c:pt idx="18">
                  <c:v>5257.2776579999836</c:v>
                </c:pt>
                <c:pt idx="19">
                  <c:v>6453.0611800000024</c:v>
                </c:pt>
                <c:pt idx="20">
                  <c:v>3936.157663</c:v>
                </c:pt>
                <c:pt idx="21">
                  <c:v>1840.9818479999999</c:v>
                </c:pt>
              </c:numCache>
            </c:numRef>
          </c:val>
        </c:ser>
        <c:axId val="48693632"/>
        <c:axId val="48695168"/>
      </c:barChart>
      <c:catAx>
        <c:axId val="48693632"/>
        <c:scaling>
          <c:orientation val="minMax"/>
        </c:scaling>
        <c:axPos val="b"/>
        <c:numFmt formatCode="General" sourceLinked="1"/>
        <c:tickLblPos val="nextTo"/>
        <c:txPr>
          <a:bodyPr rot="0" vert="horz"/>
          <a:lstStyle/>
          <a:p>
            <a:pPr>
              <a:defRPr lang="es-CO" sz="1000" b="0" i="0" u="none" strike="noStrike" baseline="0">
                <a:solidFill>
                  <a:srgbClr val="000000"/>
                </a:solidFill>
                <a:latin typeface="Calibri"/>
                <a:ea typeface="Calibri"/>
                <a:cs typeface="Calibri"/>
              </a:defRPr>
            </a:pPr>
            <a:endParaRPr lang="es-MX"/>
          </a:p>
        </c:txPr>
        <c:crossAx val="48695168"/>
        <c:crosses val="autoZero"/>
        <c:auto val="1"/>
        <c:lblAlgn val="ctr"/>
        <c:lblOffset val="100"/>
      </c:catAx>
      <c:valAx>
        <c:axId val="48695168"/>
        <c:scaling>
          <c:orientation val="minMax"/>
        </c:scaling>
        <c:axPos val="l"/>
        <c:majorGridlines/>
        <c:numFmt formatCode="0" sourceLinked="1"/>
        <c:tickLblPos val="nextTo"/>
        <c:txPr>
          <a:bodyPr rot="0" vert="horz"/>
          <a:lstStyle/>
          <a:p>
            <a:pPr>
              <a:defRPr lang="es-CO" sz="1000" b="0" i="0" u="none" strike="noStrike" baseline="0">
                <a:solidFill>
                  <a:srgbClr val="000000"/>
                </a:solidFill>
                <a:latin typeface="Calibri"/>
                <a:ea typeface="Calibri"/>
                <a:cs typeface="Calibri"/>
              </a:defRPr>
            </a:pPr>
            <a:endParaRPr lang="es-MX"/>
          </a:p>
        </c:txPr>
        <c:crossAx val="48693632"/>
        <c:crosses val="autoZero"/>
        <c:crossBetween val="between"/>
      </c:valAx>
    </c:plotArea>
    <c:plotVisOnly val="1"/>
    <c:dispBlanksAs val="gap"/>
  </c:chart>
  <c:txPr>
    <a:bodyPr/>
    <a:lstStyle/>
    <a:p>
      <a:pPr>
        <a:defRPr sz="1000" b="0" i="0" u="none" strike="noStrike" baseline="0">
          <a:solidFill>
            <a:srgbClr val="000000"/>
          </a:solidFill>
          <a:latin typeface="Calibri"/>
          <a:ea typeface="Calibri"/>
          <a:cs typeface="Calibri"/>
        </a:defRPr>
      </a:pPr>
      <a:endParaRPr lang="es-MX"/>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MX"/>
  <c:style val="32"/>
  <c:chart>
    <c:plotArea>
      <c:layout/>
      <c:barChart>
        <c:barDir val="col"/>
        <c:grouping val="clustered"/>
        <c:ser>
          <c:idx val="0"/>
          <c:order val="0"/>
          <c:dLbls>
            <c:dLbl>
              <c:idx val="6"/>
              <c:layout>
                <c:manualLayout>
                  <c:x val="1.5890890890890906E-3"/>
                  <c:y val="-2.5062613843351549E-2"/>
                </c:manualLayout>
              </c:layout>
              <c:dLblPos val="outEnd"/>
              <c:showVal val="1"/>
            </c:dLbl>
            <c:dLbl>
              <c:idx val="8"/>
              <c:layout>
                <c:manualLayout>
                  <c:x val="3.1781781781781812E-3"/>
                  <c:y val="-2.2652777777777848E-2"/>
                </c:manualLayout>
              </c:layout>
              <c:dLblPos val="outEnd"/>
              <c:showVal val="1"/>
            </c:dLbl>
            <c:dLbl>
              <c:idx val="10"/>
              <c:layout>
                <c:manualLayout>
                  <c:x val="0"/>
                  <c:y val="-1.3818078324225869E-2"/>
                </c:manualLayout>
              </c:layout>
              <c:dLblPos val="outEnd"/>
              <c:showVal val="1"/>
            </c:dLbl>
            <c:txPr>
              <a:bodyPr/>
              <a:lstStyle/>
              <a:p>
                <a:pPr>
                  <a:defRPr lang="es-CO" sz="1000" b="0" i="0" u="none" strike="noStrike" baseline="0">
                    <a:solidFill>
                      <a:srgbClr val="000000"/>
                    </a:solidFill>
                    <a:latin typeface="Calibri"/>
                    <a:ea typeface="Calibri"/>
                    <a:cs typeface="Calibri"/>
                  </a:defRPr>
                </a:pPr>
                <a:endParaRPr lang="es-MX"/>
              </a:p>
            </c:txPr>
            <c:showVal val="1"/>
          </c:dLbls>
          <c:cat>
            <c:strRef>
              <c:f>Hoja1!$W$2:$AK$2</c:f>
              <c:strCache>
                <c:ptCount val="15"/>
                <c:pt idx="0">
                  <c:v>Buitrera</c:v>
                </c:pt>
                <c:pt idx="1">
                  <c:v>El Saladito</c:v>
                </c:pt>
                <c:pt idx="2">
                  <c:v>Felidia</c:v>
                </c:pt>
                <c:pt idx="3">
                  <c:v>Golondrinas</c:v>
                </c:pt>
                <c:pt idx="4">
                  <c:v>Hormiguero</c:v>
                </c:pt>
                <c:pt idx="5">
                  <c:v>La Castilla</c:v>
                </c:pt>
                <c:pt idx="6">
                  <c:v>La Elvira</c:v>
                </c:pt>
                <c:pt idx="7">
                  <c:v>La Leonera</c:v>
                </c:pt>
                <c:pt idx="8">
                  <c:v>La Paz</c:v>
                </c:pt>
                <c:pt idx="9">
                  <c:v>Los Andes</c:v>
                </c:pt>
                <c:pt idx="10">
                  <c:v>Montebello</c:v>
                </c:pt>
                <c:pt idx="11">
                  <c:v>Navarro</c:v>
                </c:pt>
                <c:pt idx="12">
                  <c:v>Pance</c:v>
                </c:pt>
                <c:pt idx="13">
                  <c:v>Pichindé</c:v>
                </c:pt>
                <c:pt idx="14">
                  <c:v>Villacarmelo</c:v>
                </c:pt>
              </c:strCache>
            </c:strRef>
          </c:cat>
          <c:val>
            <c:numRef>
              <c:f>Hoja1!$W$4:$AK$4</c:f>
              <c:numCache>
                <c:formatCode>0</c:formatCode>
                <c:ptCount val="15"/>
                <c:pt idx="0">
                  <c:v>975.26887200000169</c:v>
                </c:pt>
                <c:pt idx="1">
                  <c:v>667.09081000000003</c:v>
                </c:pt>
                <c:pt idx="2">
                  <c:v>953.014321</c:v>
                </c:pt>
                <c:pt idx="3">
                  <c:v>881.76435700000002</c:v>
                </c:pt>
                <c:pt idx="4">
                  <c:v>948.80527399999949</c:v>
                </c:pt>
                <c:pt idx="5">
                  <c:v>1101.7366020000011</c:v>
                </c:pt>
                <c:pt idx="6">
                  <c:v>1183.2307330000001</c:v>
                </c:pt>
                <c:pt idx="7">
                  <c:v>1248.3746309999958</c:v>
                </c:pt>
                <c:pt idx="8">
                  <c:v>1096.4566380000001</c:v>
                </c:pt>
                <c:pt idx="9">
                  <c:v>1107.2436720000001</c:v>
                </c:pt>
                <c:pt idx="10">
                  <c:v>1114.402466</c:v>
                </c:pt>
                <c:pt idx="11">
                  <c:v>952.89560599999947</c:v>
                </c:pt>
                <c:pt idx="12">
                  <c:v>994.48297200000002</c:v>
                </c:pt>
                <c:pt idx="13">
                  <c:v>891.37431900000001</c:v>
                </c:pt>
                <c:pt idx="14">
                  <c:v>1005.428718</c:v>
                </c:pt>
              </c:numCache>
            </c:numRef>
          </c:val>
        </c:ser>
        <c:axId val="49354624"/>
        <c:axId val="49356160"/>
      </c:barChart>
      <c:catAx>
        <c:axId val="49354624"/>
        <c:scaling>
          <c:orientation val="minMax"/>
        </c:scaling>
        <c:axPos val="b"/>
        <c:numFmt formatCode="General" sourceLinked="1"/>
        <c:tickLblPos val="nextTo"/>
        <c:txPr>
          <a:bodyPr rot="-2700000" vert="horz"/>
          <a:lstStyle/>
          <a:p>
            <a:pPr>
              <a:defRPr lang="es-CO" sz="1000" b="0" i="0" u="none" strike="noStrike" baseline="0">
                <a:solidFill>
                  <a:srgbClr val="000000"/>
                </a:solidFill>
                <a:latin typeface="Calibri"/>
                <a:ea typeface="Calibri"/>
                <a:cs typeface="Calibri"/>
              </a:defRPr>
            </a:pPr>
            <a:endParaRPr lang="es-MX"/>
          </a:p>
        </c:txPr>
        <c:crossAx val="49356160"/>
        <c:crosses val="autoZero"/>
        <c:auto val="1"/>
        <c:lblAlgn val="ctr"/>
        <c:lblOffset val="100"/>
      </c:catAx>
      <c:valAx>
        <c:axId val="49356160"/>
        <c:scaling>
          <c:orientation val="minMax"/>
        </c:scaling>
        <c:axPos val="l"/>
        <c:majorGridlines/>
        <c:numFmt formatCode="0" sourceLinked="1"/>
        <c:tickLblPos val="nextTo"/>
        <c:txPr>
          <a:bodyPr rot="0" vert="horz"/>
          <a:lstStyle/>
          <a:p>
            <a:pPr>
              <a:defRPr lang="es-CO" sz="1000" b="0" i="0" u="none" strike="noStrike" baseline="0">
                <a:solidFill>
                  <a:srgbClr val="000000"/>
                </a:solidFill>
                <a:latin typeface="Calibri"/>
                <a:ea typeface="Calibri"/>
                <a:cs typeface="Calibri"/>
              </a:defRPr>
            </a:pPr>
            <a:endParaRPr lang="es-MX"/>
          </a:p>
        </c:txPr>
        <c:crossAx val="49354624"/>
        <c:crosses val="autoZero"/>
        <c:crossBetween val="between"/>
      </c:valAx>
    </c:plotArea>
    <c:plotVisOnly val="1"/>
    <c:dispBlanksAs val="gap"/>
  </c:chart>
  <c:txPr>
    <a:bodyPr/>
    <a:lstStyle/>
    <a:p>
      <a:pPr>
        <a:defRPr sz="1000" b="0" i="0" u="none" strike="noStrike" baseline="0">
          <a:solidFill>
            <a:srgbClr val="000000"/>
          </a:solidFill>
          <a:latin typeface="Calibri"/>
          <a:ea typeface="Calibri"/>
          <a:cs typeface="Calibri"/>
        </a:defRPr>
      </a:pPr>
      <a:endParaRPr lang="es-MX"/>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MX"/>
  <c:style val="26"/>
  <c:chart>
    <c:plotArea>
      <c:layout>
        <c:manualLayout>
          <c:layoutTarget val="inner"/>
          <c:xMode val="edge"/>
          <c:yMode val="edge"/>
          <c:x val="0.101121075143385"/>
          <c:y val="7.4548702245552642E-2"/>
          <c:w val="0.6500437445319337"/>
          <c:h val="0.74172061825605407"/>
        </c:manualLayout>
      </c:layout>
      <c:barChart>
        <c:barDir val="col"/>
        <c:grouping val="clustered"/>
        <c:ser>
          <c:idx val="0"/>
          <c:order val="0"/>
          <c:tx>
            <c:strRef>
              <c:f>Hoja1!$B$10:$B$11</c:f>
              <c:strCache>
                <c:ptCount val="1"/>
                <c:pt idx="0">
                  <c:v>Comunas SFTM Millones</c:v>
                </c:pt>
              </c:strCache>
            </c:strRef>
          </c:tx>
          <c:dLbls>
            <c:txPr>
              <a:bodyPr/>
              <a:lstStyle/>
              <a:p>
                <a:pPr>
                  <a:defRPr lang="es-CO" sz="1100"/>
                </a:pPr>
                <a:endParaRPr lang="es-MX"/>
              </a:p>
            </c:txPr>
            <c:showVal val="1"/>
          </c:dLbls>
          <c:cat>
            <c:strRef>
              <c:f>Hoja1!$A$12:$A$15</c:f>
              <c:strCache>
                <c:ptCount val="4"/>
                <c:pt idx="0">
                  <c:v>Periodo 1998-2000</c:v>
                </c:pt>
                <c:pt idx="1">
                  <c:v>Perido 2001-2003</c:v>
                </c:pt>
                <c:pt idx="2">
                  <c:v>Perido 2004-2007</c:v>
                </c:pt>
                <c:pt idx="3">
                  <c:v>Perido 2008</c:v>
                </c:pt>
              </c:strCache>
            </c:strRef>
          </c:cat>
          <c:val>
            <c:numRef>
              <c:f>Hoja1!$B$12:$B$15</c:f>
              <c:numCache>
                <c:formatCode>General</c:formatCode>
                <c:ptCount val="4"/>
                <c:pt idx="0">
                  <c:v>34058</c:v>
                </c:pt>
                <c:pt idx="1">
                  <c:v>17937</c:v>
                </c:pt>
                <c:pt idx="2">
                  <c:v>67413</c:v>
                </c:pt>
                <c:pt idx="3">
                  <c:v>13454</c:v>
                </c:pt>
              </c:numCache>
            </c:numRef>
          </c:val>
        </c:ser>
        <c:ser>
          <c:idx val="1"/>
          <c:order val="1"/>
          <c:tx>
            <c:strRef>
              <c:f>Hoja1!$C$10:$C$11</c:f>
              <c:strCache>
                <c:ptCount val="1"/>
                <c:pt idx="0">
                  <c:v>Corregimientos SFTM Millones</c:v>
                </c:pt>
              </c:strCache>
            </c:strRef>
          </c:tx>
          <c:dLbls>
            <c:dLbl>
              <c:idx val="0"/>
              <c:layout>
                <c:manualLayout>
                  <c:x val="8.3333333333333367E-3"/>
                  <c:y val="0"/>
                </c:manualLayout>
              </c:layout>
              <c:showVal val="1"/>
            </c:dLbl>
            <c:txPr>
              <a:bodyPr/>
              <a:lstStyle/>
              <a:p>
                <a:pPr>
                  <a:defRPr lang="es-CO" sz="1100"/>
                </a:pPr>
                <a:endParaRPr lang="es-MX"/>
              </a:p>
            </c:txPr>
            <c:showVal val="1"/>
          </c:dLbls>
          <c:cat>
            <c:strRef>
              <c:f>Hoja1!$A$12:$A$15</c:f>
              <c:strCache>
                <c:ptCount val="4"/>
                <c:pt idx="0">
                  <c:v>Periodo 1998-2000</c:v>
                </c:pt>
                <c:pt idx="1">
                  <c:v>Perido 2001-2003</c:v>
                </c:pt>
                <c:pt idx="2">
                  <c:v>Perido 2004-2007</c:v>
                </c:pt>
                <c:pt idx="3">
                  <c:v>Perido 2008</c:v>
                </c:pt>
              </c:strCache>
            </c:strRef>
          </c:cat>
          <c:val>
            <c:numRef>
              <c:f>Hoja1!$C$12:$C$15</c:f>
              <c:numCache>
                <c:formatCode>General</c:formatCode>
                <c:ptCount val="4"/>
                <c:pt idx="0">
                  <c:v>3922</c:v>
                </c:pt>
                <c:pt idx="1">
                  <c:v>2178</c:v>
                </c:pt>
                <c:pt idx="2">
                  <c:v>7297</c:v>
                </c:pt>
                <c:pt idx="3">
                  <c:v>1722</c:v>
                </c:pt>
              </c:numCache>
            </c:numRef>
          </c:val>
        </c:ser>
        <c:axId val="49485696"/>
        <c:axId val="49487232"/>
      </c:barChart>
      <c:catAx>
        <c:axId val="49485696"/>
        <c:scaling>
          <c:orientation val="minMax"/>
        </c:scaling>
        <c:axPos val="b"/>
        <c:tickLblPos val="nextTo"/>
        <c:txPr>
          <a:bodyPr/>
          <a:lstStyle/>
          <a:p>
            <a:pPr>
              <a:defRPr lang="es-CO"/>
            </a:pPr>
            <a:endParaRPr lang="es-MX"/>
          </a:p>
        </c:txPr>
        <c:crossAx val="49487232"/>
        <c:crosses val="autoZero"/>
        <c:auto val="1"/>
        <c:lblAlgn val="ctr"/>
        <c:lblOffset val="100"/>
      </c:catAx>
      <c:valAx>
        <c:axId val="49487232"/>
        <c:scaling>
          <c:orientation val="minMax"/>
        </c:scaling>
        <c:axPos val="l"/>
        <c:majorGridlines/>
        <c:numFmt formatCode="General" sourceLinked="1"/>
        <c:tickLblPos val="nextTo"/>
        <c:txPr>
          <a:bodyPr/>
          <a:lstStyle/>
          <a:p>
            <a:pPr>
              <a:defRPr lang="es-CO"/>
            </a:pPr>
            <a:endParaRPr lang="es-MX"/>
          </a:p>
        </c:txPr>
        <c:crossAx val="49485696"/>
        <c:crosses val="autoZero"/>
        <c:crossBetween val="between"/>
      </c:valAx>
    </c:plotArea>
    <c:legend>
      <c:legendPos val="r"/>
      <c:layout>
        <c:manualLayout>
          <c:xMode val="edge"/>
          <c:yMode val="edge"/>
          <c:x val="0.7665752891999611"/>
          <c:y val="0.26270453381965392"/>
          <c:w val="0.21149361225494706"/>
          <c:h val="0.32800221614158581"/>
        </c:manualLayout>
      </c:layout>
      <c:txPr>
        <a:bodyPr/>
        <a:lstStyle/>
        <a:p>
          <a:pPr>
            <a:defRPr lang="es-CO" sz="1200"/>
          </a:pPr>
          <a:endParaRPr lang="es-MX"/>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MX"/>
  <c:style val="34"/>
  <c:clrMapOvr bg1="lt1" tx1="dk1" bg2="lt2" tx2="dk2" accent1="accent1" accent2="accent2" accent3="accent3" accent4="accent4" accent5="accent5" accent6="accent6" hlink="hlink" folHlink="folHlink"/>
  <c:chart>
    <c:autoTitleDeleted val="1"/>
    <c:view3D>
      <c:rotX val="30"/>
      <c:perspective val="30"/>
    </c:view3D>
    <c:plotArea>
      <c:layout>
        <c:manualLayout>
          <c:layoutTarget val="inner"/>
          <c:xMode val="edge"/>
          <c:yMode val="edge"/>
          <c:x val="0.10879629629629649"/>
          <c:y val="9.3366207368465043E-2"/>
          <c:w val="0.81172839506172845"/>
          <c:h val="0.78520725865412577"/>
        </c:manualLayout>
      </c:layout>
      <c:pie3DChart>
        <c:varyColors val="1"/>
        <c:ser>
          <c:idx val="0"/>
          <c:order val="0"/>
          <c:tx>
            <c:strRef>
              <c:f>'depen ejec'!$C$21</c:f>
              <c:strCache>
                <c:ptCount val="1"/>
              </c:strCache>
            </c:strRef>
          </c:tx>
          <c:explosion val="25"/>
          <c:dLbls>
            <c:dLbl>
              <c:idx val="0"/>
              <c:layout>
                <c:manualLayout>
                  <c:x val="-3.3416077966597298E-2"/>
                  <c:y val="-3.1675018897505673E-2"/>
                </c:manualLayout>
              </c:layout>
              <c:tx>
                <c:rich>
                  <a:bodyPr/>
                  <a:lstStyle/>
                  <a:p>
                    <a:r>
                      <a:rPr sz="1100"/>
                      <a:t>DEPORTE Y RECREACION
28</a:t>
                    </a:r>
                    <a:r>
                      <a:rPr sz="1100" smtClean="0"/>
                      <a:t>%  ($41.727 Millones)</a:t>
                    </a:r>
                    <a:endParaRPr sz="1100"/>
                  </a:p>
                </c:rich>
              </c:tx>
              <c:showCatName val="1"/>
              <c:showPercent val="1"/>
            </c:dLbl>
            <c:dLbl>
              <c:idx val="1"/>
              <c:layout>
                <c:manualLayout>
                  <c:x val="-6.1148172450665755E-2"/>
                  <c:y val="3.2670174281142078E-2"/>
                </c:manualLayout>
              </c:layout>
              <c:tx>
                <c:rich>
                  <a:bodyPr/>
                  <a:lstStyle/>
                  <a:p>
                    <a:r>
                      <a:rPr sz="1100"/>
                      <a:t>EDUCACION
21</a:t>
                    </a:r>
                    <a:r>
                      <a:rPr sz="1100" smtClean="0"/>
                      <a:t>% ($31.464 Millones)</a:t>
                    </a:r>
                    <a:endParaRPr sz="1100"/>
                  </a:p>
                </c:rich>
              </c:tx>
              <c:showCatName val="1"/>
              <c:showPercent val="1"/>
            </c:dLbl>
            <c:dLbl>
              <c:idx val="2"/>
              <c:layout>
                <c:manualLayout>
                  <c:x val="2.988808690580344E-2"/>
                  <c:y val="2.4438997844215744E-3"/>
                </c:manualLayout>
              </c:layout>
              <c:tx>
                <c:rich>
                  <a:bodyPr/>
                  <a:lstStyle/>
                  <a:p>
                    <a:r>
                      <a:rPr sz="1100"/>
                      <a:t>DESARROLLO TERRITORIAL Y B. SOCIAL
14</a:t>
                    </a:r>
                    <a:r>
                      <a:rPr sz="1100" smtClean="0"/>
                      <a:t>% ($20.099 Millones)</a:t>
                    </a:r>
                    <a:endParaRPr sz="1100"/>
                  </a:p>
                </c:rich>
              </c:tx>
              <c:showCatName val="1"/>
              <c:showPercent val="1"/>
            </c:dLbl>
            <c:dLbl>
              <c:idx val="3"/>
              <c:layout>
                <c:manualLayout>
                  <c:x val="6.6232866724992715E-3"/>
                  <c:y val="-3.0667285614133417E-2"/>
                </c:manualLayout>
              </c:layout>
              <c:tx>
                <c:rich>
                  <a:bodyPr/>
                  <a:lstStyle/>
                  <a:p>
                    <a:r>
                      <a:rPr sz="1100"/>
                      <a:t>CULTURA
12</a:t>
                    </a:r>
                    <a:r>
                      <a:rPr sz="1100" smtClean="0"/>
                      <a:t>% ($16.856 Millones)</a:t>
                    </a:r>
                    <a:endParaRPr sz="1100"/>
                  </a:p>
                </c:rich>
              </c:tx>
              <c:showCatName val="1"/>
              <c:showPercent val="1"/>
            </c:dLbl>
            <c:dLbl>
              <c:idx val="4"/>
              <c:layout>
                <c:manualLayout>
                  <c:x val="1.9595857791216087E-2"/>
                  <c:y val="-1.8675571188239575E-2"/>
                </c:manualLayout>
              </c:layout>
              <c:tx>
                <c:rich>
                  <a:bodyPr/>
                  <a:lstStyle/>
                  <a:p>
                    <a:r>
                      <a:rPr sz="1100"/>
                      <a:t>DAGMA
7</a:t>
                    </a:r>
                    <a:r>
                      <a:rPr sz="1100" smtClean="0"/>
                      <a:t>% ($11.109 Millones)</a:t>
                    </a:r>
                    <a:endParaRPr sz="1100"/>
                  </a:p>
                </c:rich>
              </c:tx>
              <c:showCatName val="1"/>
              <c:showPercent val="1"/>
            </c:dLbl>
            <c:dLbl>
              <c:idx val="5"/>
              <c:layout>
                <c:manualLayout>
                  <c:x val="2.5454335569165022E-2"/>
                  <c:y val="-3.4835017431649434E-2"/>
                </c:manualLayout>
              </c:layout>
              <c:tx>
                <c:rich>
                  <a:bodyPr/>
                  <a:lstStyle/>
                  <a:p>
                    <a:r>
                      <a:rPr sz="1100"/>
                      <a:t>INFRAESTR.VIAL Y VALORIZACION
7</a:t>
                    </a:r>
                    <a:r>
                      <a:rPr sz="1100" smtClean="0"/>
                      <a:t>% ($13.113 Millones)</a:t>
                    </a:r>
                    <a:endParaRPr sz="1100"/>
                  </a:p>
                </c:rich>
              </c:tx>
              <c:showCatName val="1"/>
              <c:showPercent val="1"/>
            </c:dLbl>
            <c:dLbl>
              <c:idx val="6"/>
              <c:layout>
                <c:manualLayout>
                  <c:x val="3.8267526464284489E-2"/>
                  <c:y val="8.0929680918482728E-3"/>
                </c:manualLayout>
              </c:layout>
              <c:showCatName val="1"/>
              <c:showPercent val="1"/>
            </c:dLbl>
            <c:txPr>
              <a:bodyPr/>
              <a:lstStyle/>
              <a:p>
                <a:pPr>
                  <a:defRPr lang="es-CO" sz="1100"/>
                </a:pPr>
                <a:endParaRPr lang="es-MX"/>
              </a:p>
            </c:txPr>
            <c:showCatName val="1"/>
            <c:showPercent val="1"/>
          </c:dLbls>
          <c:cat>
            <c:strRef>
              <c:f>'depen ejec'!$A$22:$A$29</c:f>
              <c:strCache>
                <c:ptCount val="8"/>
                <c:pt idx="0">
                  <c:v>DEPORTE Y RECREACION</c:v>
                </c:pt>
                <c:pt idx="1">
                  <c:v>EDUCACION</c:v>
                </c:pt>
                <c:pt idx="2">
                  <c:v>DESARROLLO TERRITORIAL Y B. SOCIAL</c:v>
                </c:pt>
                <c:pt idx="3">
                  <c:v>CULTURA</c:v>
                </c:pt>
                <c:pt idx="4">
                  <c:v>DAGMA</c:v>
                </c:pt>
                <c:pt idx="5">
                  <c:v>INFRAESTR.VIAL Y VALORIZACION</c:v>
                </c:pt>
                <c:pt idx="6">
                  <c:v>OTROS</c:v>
                </c:pt>
                <c:pt idx="7">
                  <c:v>Total general</c:v>
                </c:pt>
              </c:strCache>
            </c:strRef>
          </c:cat>
          <c:val>
            <c:numRef>
              <c:f>'depen ejec'!$C$22:$C$29</c:f>
              <c:numCache>
                <c:formatCode>0.00%</c:formatCode>
                <c:ptCount val="8"/>
                <c:pt idx="0">
                  <c:v>0.2819698205003856</c:v>
                </c:pt>
                <c:pt idx="1">
                  <c:v>0.21262247537754647</c:v>
                </c:pt>
                <c:pt idx="2">
                  <c:v>0.13582378759852878</c:v>
                </c:pt>
                <c:pt idx="3">
                  <c:v>0.11390458136921312</c:v>
                </c:pt>
                <c:pt idx="4">
                  <c:v>7.2426691231811141E-2</c:v>
                </c:pt>
                <c:pt idx="5">
                  <c:v>7.1403716039051324E-2</c:v>
                </c:pt>
                <c:pt idx="6">
                  <c:v>0.11184892788346436</c:v>
                </c:pt>
              </c:numCache>
            </c:numRef>
          </c:val>
        </c:ser>
        <c:dLbls>
          <c:showCatName val="1"/>
          <c:showPercent val="1"/>
        </c:dLbls>
      </c:pie3DChart>
    </c:plotArea>
    <c:plotVisOnly val="1"/>
  </c:chart>
  <c:externalData r:id="rId2"/>
</c:chartSpace>
</file>

<file path=ppt/drawings/drawing1.xml><?xml version="1.0" encoding="utf-8"?>
<c:userShapes xmlns:c="http://schemas.openxmlformats.org/drawingml/2006/chart">
  <cdr:relSizeAnchor xmlns:cdr="http://schemas.openxmlformats.org/drawingml/2006/chartDrawing">
    <cdr:from>
      <cdr:x>0</cdr:x>
      <cdr:y>0.2</cdr:y>
    </cdr:from>
    <cdr:to>
      <cdr:x>0.21993</cdr:x>
      <cdr:y>0.26628</cdr:y>
    </cdr:to>
    <cdr:sp macro="" textlink="">
      <cdr:nvSpPr>
        <cdr:cNvPr id="2" name="6 CuadroTexto"/>
        <cdr:cNvSpPr txBox="1"/>
      </cdr:nvSpPr>
      <cdr:spPr>
        <a:xfrm xmlns:a="http://schemas.openxmlformats.org/drawingml/2006/main">
          <a:off x="0" y="928694"/>
          <a:ext cx="194822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CO"/>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endParaRPr lang="es-CO" sz="1400" dirty="0">
            <a:solidFill>
              <a:sysClr val="window" lastClr="FFFFFF">
                <a:lumMod val="50000"/>
              </a:sysClr>
            </a:solidFill>
            <a:latin typeface="Blackadder ITC" pitchFamily="82"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DBF64-D001-4007-9089-DA491EB8AC16}" type="datetimeFigureOut">
              <a:rPr lang="es-ES" smtClean="0"/>
              <a:pPr/>
              <a:t>20/01/2010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41B6D0-5F86-42F3-A870-11432620FC2E}"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10</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F241B6D0-5F86-42F3-A870-11432620FC2E}"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D7442C-2EAE-499A-ADA1-0545EB18B3FB}" type="datetimeFigureOut">
              <a:rPr lang="es-ES" smtClean="0"/>
              <a:pPr/>
              <a:t>20/01/2010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D9AF37F-9F55-4B7A-8C6A-B3B14919484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7442C-2EAE-499A-ADA1-0545EB18B3FB}" type="datetimeFigureOut">
              <a:rPr lang="es-ES" smtClean="0"/>
              <a:pPr/>
              <a:t>20/01/2010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AF37F-9F55-4B7A-8C6A-B3B14919484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3.emf"/><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image" Target="../media/image3.emf"/><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image" Target="../media/image3.emf"/><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image" Target="../media/image3.emf"/><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1142984"/>
            <a:ext cx="8143932" cy="1143008"/>
          </a:xfrm>
        </p:spPr>
        <p:txBody>
          <a:bodyPr>
            <a:normAutofit fontScale="90000"/>
          </a:bodyPr>
          <a:lstStyle/>
          <a:p>
            <a:r>
              <a:rPr lang="es-MX" sz="2400" dirty="0" smtClean="0">
                <a:effectLst>
                  <a:outerShdw blurRad="38100" dist="38100" dir="2700000" algn="tl">
                    <a:srgbClr val="000000">
                      <a:alpha val="43137"/>
                    </a:srgbClr>
                  </a:outerShdw>
                </a:effectLst>
                <a:latin typeface="+mj-lt"/>
              </a:rPr>
              <a:t>Alcaldía de Santiago de Cali</a:t>
            </a:r>
            <a:br>
              <a:rPr lang="es-MX" sz="2400" dirty="0" smtClean="0">
                <a:effectLst>
                  <a:outerShdw blurRad="38100" dist="38100" dir="2700000" algn="tl">
                    <a:srgbClr val="000000">
                      <a:alpha val="43137"/>
                    </a:srgbClr>
                  </a:outerShdw>
                </a:effectLst>
                <a:latin typeface="+mj-lt"/>
              </a:rPr>
            </a:br>
            <a:r>
              <a:rPr lang="es-MX" sz="2400" dirty="0" smtClean="0">
                <a:effectLst>
                  <a:outerShdw blurRad="38100" dist="38100" dir="2700000" algn="tl">
                    <a:srgbClr val="000000">
                      <a:alpha val="43137"/>
                    </a:srgbClr>
                  </a:outerShdw>
                </a:effectLst>
                <a:latin typeface="+mj-lt"/>
              </a:rPr>
              <a:t/>
            </a:r>
            <a:br>
              <a:rPr lang="es-MX" sz="2400" dirty="0" smtClean="0">
                <a:effectLst>
                  <a:outerShdw blurRad="38100" dist="38100" dir="2700000" algn="tl">
                    <a:srgbClr val="000000">
                      <a:alpha val="43137"/>
                    </a:srgbClr>
                  </a:outerShdw>
                </a:effectLst>
                <a:latin typeface="+mj-lt"/>
              </a:rPr>
            </a:br>
            <a:r>
              <a:rPr lang="es-MX" sz="2400" dirty="0" smtClean="0">
                <a:effectLst>
                  <a:outerShdw blurRad="38100" dist="38100" dir="2700000" algn="tl">
                    <a:srgbClr val="000000">
                      <a:alpha val="43137"/>
                    </a:srgbClr>
                  </a:outerShdw>
                </a:effectLst>
                <a:latin typeface="+mj-lt"/>
              </a:rPr>
              <a:t>Departamento Administrativo de Planeación Municipal</a:t>
            </a:r>
            <a:endParaRPr lang="es-ES" sz="2400" dirty="0"/>
          </a:p>
        </p:txBody>
      </p:sp>
      <p:sp>
        <p:nvSpPr>
          <p:cNvPr id="3" name="2 Subtítulo"/>
          <p:cNvSpPr>
            <a:spLocks noGrp="1"/>
          </p:cNvSpPr>
          <p:nvPr>
            <p:ph type="subTitle" idx="1"/>
          </p:nvPr>
        </p:nvSpPr>
        <p:spPr>
          <a:xfrm>
            <a:off x="642910" y="2714620"/>
            <a:ext cx="7929618" cy="1928826"/>
          </a:xfrm>
        </p:spPr>
        <p:txBody>
          <a:bodyPr/>
          <a:lstStyle/>
          <a:p>
            <a:pPr lvl="0"/>
            <a:r>
              <a:rPr lang="es-MX" dirty="0">
                <a:solidFill>
                  <a:schemeClr val="tx1"/>
                </a:solidFill>
                <a:effectLst>
                  <a:outerShdw blurRad="38100" dist="38100" dir="2700000" algn="tl">
                    <a:srgbClr val="000000">
                      <a:alpha val="43137"/>
                    </a:srgbClr>
                  </a:outerShdw>
                </a:effectLst>
              </a:rPr>
              <a:t>Evaluación del</a:t>
            </a:r>
            <a:br>
              <a:rPr lang="es-MX" dirty="0">
                <a:solidFill>
                  <a:schemeClr val="tx1"/>
                </a:solidFill>
                <a:effectLst>
                  <a:outerShdw blurRad="38100" dist="38100" dir="2700000" algn="tl">
                    <a:srgbClr val="000000">
                      <a:alpha val="43137"/>
                    </a:srgbClr>
                  </a:outerShdw>
                </a:effectLst>
              </a:rPr>
            </a:br>
            <a:r>
              <a:rPr lang="es-MX" dirty="0">
                <a:solidFill>
                  <a:schemeClr val="tx1"/>
                </a:solidFill>
                <a:effectLst>
                  <a:outerShdw blurRad="38100" dist="38100" dir="2700000" algn="tl">
                    <a:srgbClr val="000000">
                      <a:alpha val="43137"/>
                    </a:srgbClr>
                  </a:outerShdw>
                </a:effectLst>
              </a:rPr>
              <a:t> Sistema Municipal de </a:t>
            </a:r>
            <a:r>
              <a:rPr lang="es-MX" dirty="0" smtClean="0">
                <a:solidFill>
                  <a:schemeClr val="tx1"/>
                </a:solidFill>
                <a:effectLst>
                  <a:outerShdw blurRad="38100" dist="38100" dir="2700000" algn="tl">
                    <a:srgbClr val="000000">
                      <a:alpha val="43137"/>
                    </a:srgbClr>
                  </a:outerShdw>
                </a:effectLst>
              </a:rPr>
              <a:t>Planeación de </a:t>
            </a:r>
            <a:r>
              <a:rPr lang="es-MX" dirty="0">
                <a:solidFill>
                  <a:schemeClr val="tx1"/>
                </a:solidFill>
                <a:effectLst>
                  <a:outerShdw blurRad="38100" dist="38100" dir="2700000" algn="tl">
                    <a:srgbClr val="000000">
                      <a:alpha val="43137"/>
                    </a:srgbClr>
                  </a:outerShdw>
                </a:effectLst>
              </a:rPr>
              <a:t>Santiago de Cali</a:t>
            </a:r>
            <a:r>
              <a:rPr lang="es-MX" dirty="0" smtClean="0">
                <a:solidFill>
                  <a:schemeClr val="tx1"/>
                </a:solidFill>
                <a:effectLst>
                  <a:outerShdw blurRad="38100" dist="38100" dir="2700000" algn="tl">
                    <a:srgbClr val="000000">
                      <a:alpha val="43137"/>
                    </a:srgbClr>
                  </a:outerShdw>
                </a:effectLst>
              </a:rPr>
              <a:t>. 1998-2008</a:t>
            </a:r>
            <a:endParaRPr lang="es-ES" dirty="0">
              <a:solidFill>
                <a:schemeClr val="tx1"/>
              </a:solidFill>
              <a:effectLst>
                <a:outerShdw blurRad="38100" dist="38100" dir="2700000" algn="tl">
                  <a:srgbClr val="000000">
                    <a:alpha val="43137"/>
                  </a:srgbClr>
                </a:outerShdw>
              </a:effectLst>
            </a:endParaRPr>
          </a:p>
          <a:p>
            <a:endParaRPr lang="es-ES" dirty="0"/>
          </a:p>
        </p:txBody>
      </p:sp>
      <p:grpSp>
        <p:nvGrpSpPr>
          <p:cNvPr id="4" name="3 Grupo"/>
          <p:cNvGrpSpPr/>
          <p:nvPr/>
        </p:nvGrpSpPr>
        <p:grpSpPr>
          <a:xfrm>
            <a:off x="285720" y="277963"/>
            <a:ext cx="1500166" cy="1293649"/>
            <a:chOff x="285720" y="142852"/>
            <a:chExt cx="1500166" cy="1293649"/>
          </a:xfrm>
        </p:grpSpPr>
        <p:sp>
          <p:nvSpPr>
            <p:cNvPr id="5" name="4 CuadroTexto"/>
            <p:cNvSpPr txBox="1"/>
            <p:nvPr/>
          </p:nvSpPr>
          <p:spPr>
            <a:xfrm>
              <a:off x="285720" y="928670"/>
              <a:ext cx="1500166" cy="507831"/>
            </a:xfrm>
            <a:prstGeom prst="rect">
              <a:avLst/>
            </a:prstGeom>
            <a:noFill/>
          </p:spPr>
          <p:txBody>
            <a:bodyPr wrap="square" rtlCol="0">
              <a:spAutoFit/>
            </a:bodyPr>
            <a:lstStyle/>
            <a:p>
              <a:pPr algn="ctr"/>
              <a:r>
                <a:rPr lang="es-CO" sz="900" dirty="0" smtClean="0">
                  <a:solidFill>
                    <a:schemeClr val="bg1">
                      <a:lumMod val="50000"/>
                    </a:schemeClr>
                  </a:solidFill>
                  <a:latin typeface="Blackadder ITC" pitchFamily="82" charset="0"/>
                </a:rPr>
                <a:t>Alcaldía de Santiago de Cali</a:t>
              </a:r>
            </a:p>
            <a:p>
              <a:pPr algn="ctr"/>
              <a:r>
                <a:rPr lang="es-CO" sz="900" dirty="0" smtClean="0">
                  <a:solidFill>
                    <a:schemeClr val="bg1">
                      <a:lumMod val="50000"/>
                    </a:schemeClr>
                  </a:solidFill>
                  <a:latin typeface="Blackadder ITC" pitchFamily="82" charset="0"/>
                </a:rPr>
                <a:t>Departamento Administrativo de Planeación </a:t>
              </a:r>
              <a:endParaRPr lang="es-CO" sz="900" dirty="0">
                <a:solidFill>
                  <a:schemeClr val="bg1">
                    <a:lumMod val="50000"/>
                  </a:schemeClr>
                </a:solidFill>
                <a:latin typeface="Blackadder ITC" pitchFamily="82" charset="0"/>
              </a:endParaRPr>
            </a:p>
          </p:txBody>
        </p:sp>
        <p:pic>
          <p:nvPicPr>
            <p:cNvPr id="6" name="Picture 8"/>
            <p:cNvPicPr>
              <a:picLocks noChangeAspect="1" noChangeArrowheads="1"/>
            </p:cNvPicPr>
            <p:nvPr/>
          </p:nvPicPr>
          <p:blipFill>
            <a:blip r:embed="rId3" cstate="print"/>
            <a:srcRect/>
            <a:stretch>
              <a:fillRect/>
            </a:stretch>
          </p:blipFill>
          <p:spPr bwMode="auto">
            <a:xfrm>
              <a:off x="500034" y="142852"/>
              <a:ext cx="1058826" cy="720000"/>
            </a:xfrm>
            <a:prstGeom prst="rect">
              <a:avLst/>
            </a:prstGeom>
            <a:noFill/>
            <a:ln w="9525">
              <a:noFill/>
              <a:miter lim="800000"/>
              <a:headEnd/>
              <a:tailEnd/>
            </a:ln>
          </p:spPr>
        </p:pic>
      </p:grpSp>
      <p:pic>
        <p:nvPicPr>
          <p:cNvPr id="7" name="6 Imagen" descr="C:\Documents and Settings\QUICK CENTER\Escritorio\corazon.jpg"/>
          <p:cNvPicPr/>
          <p:nvPr/>
        </p:nvPicPr>
        <p:blipFill>
          <a:blip r:embed="rId4" cstate="print">
            <a:lum bright="30000" contrast="-30000"/>
          </a:blip>
          <a:srcRect/>
          <a:stretch>
            <a:fillRect/>
          </a:stretch>
        </p:blipFill>
        <p:spPr bwMode="auto">
          <a:xfrm>
            <a:off x="4209190" y="285728"/>
            <a:ext cx="720000" cy="720000"/>
          </a:xfrm>
          <a:prstGeom prst="rect">
            <a:avLst/>
          </a:prstGeom>
          <a:noFill/>
        </p:spPr>
      </p:pic>
      <p:pic>
        <p:nvPicPr>
          <p:cNvPr id="8" name="7 Imagen"/>
          <p:cNvPicPr/>
          <p:nvPr/>
        </p:nvPicPr>
        <p:blipFill>
          <a:blip r:embed="rId5" cstate="print">
            <a:lum bright="10000" contrast="-20000"/>
          </a:blip>
          <a:srcRect/>
          <a:stretch>
            <a:fillRect/>
          </a:stretch>
        </p:blipFill>
        <p:spPr bwMode="auto">
          <a:xfrm>
            <a:off x="8286776" y="214290"/>
            <a:ext cx="576517" cy="720000"/>
          </a:xfrm>
          <a:prstGeom prst="rect">
            <a:avLst/>
          </a:prstGeom>
          <a:noFill/>
          <a:ln w="9525">
            <a:noFill/>
            <a:miter lim="800000"/>
            <a:headEnd/>
            <a:tailEnd/>
          </a:ln>
        </p:spPr>
      </p:pic>
      <p:sp>
        <p:nvSpPr>
          <p:cNvPr id="9" name="8 CuadroTexto"/>
          <p:cNvSpPr txBox="1"/>
          <p:nvPr/>
        </p:nvSpPr>
        <p:spPr>
          <a:xfrm>
            <a:off x="428596" y="5648942"/>
            <a:ext cx="8501122" cy="923330"/>
          </a:xfrm>
          <a:prstGeom prst="rect">
            <a:avLst/>
          </a:prstGeom>
          <a:noFill/>
        </p:spPr>
        <p:txBody>
          <a:bodyPr wrap="square" rtlCol="0">
            <a:spAutoFit/>
          </a:bodyPr>
          <a:lstStyle/>
          <a:p>
            <a:pPr algn="just"/>
            <a:r>
              <a:rPr lang="es-MX" dirty="0" smtClean="0">
                <a:effectLst>
                  <a:outerShdw blurRad="38100" dist="38100" dir="2700000" algn="tl">
                    <a:srgbClr val="000000">
                      <a:alpha val="43137"/>
                    </a:srgbClr>
                  </a:outerShdw>
                </a:effectLst>
              </a:rPr>
              <a:t>Evaluación  realizada por la Universidad del Valle, Grupo de Investigación en Gestión y Evaluación de Programas y Proyectos de la Facultad de Ciencias de la Administración.</a:t>
            </a:r>
            <a:br>
              <a:rPr lang="es-MX" dirty="0" smtClean="0">
                <a:effectLst>
                  <a:outerShdw blurRad="38100" dist="38100" dir="2700000" algn="tl">
                    <a:srgbClr val="000000">
                      <a:alpha val="43137"/>
                    </a:srgbClr>
                  </a:outerShdw>
                </a:effectLst>
              </a:rPr>
            </a:br>
            <a:r>
              <a:rPr lang="es-MX" dirty="0" smtClean="0">
                <a:effectLst>
                  <a:outerShdw blurRad="38100" dist="38100" dir="2700000" algn="tl">
                    <a:srgbClr val="000000">
                      <a:alpha val="43137"/>
                    </a:srgbClr>
                  </a:outerShdw>
                </a:effectLst>
              </a:rPr>
              <a:t>Octubre – Diciembre del 2009.</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457200" y="1589093"/>
            <a:ext cx="8229600" cy="4840303"/>
          </a:xfrm>
        </p:spPr>
        <p:txBody>
          <a:bodyPr>
            <a:noAutofit/>
          </a:bodyPr>
          <a:lstStyle/>
          <a:p>
            <a:pPr algn="just">
              <a:spcBef>
                <a:spcPts val="0"/>
              </a:spcBef>
            </a:pPr>
            <a:r>
              <a:rPr lang="es-CO" sz="2200" dirty="0" smtClean="0"/>
              <a:t>Métodos y prácticas de selección de proyectos para el POAI:</a:t>
            </a:r>
            <a:endParaRPr lang="es-ES" sz="2200" dirty="0" smtClean="0"/>
          </a:p>
          <a:p>
            <a:pPr algn="just">
              <a:spcBef>
                <a:spcPts val="0"/>
              </a:spcBef>
              <a:buNone/>
            </a:pPr>
            <a:endParaRPr lang="es-ES" sz="2200" dirty="0" smtClean="0"/>
          </a:p>
          <a:p>
            <a:pPr lvl="1" algn="just">
              <a:spcBef>
                <a:spcPts val="0"/>
              </a:spcBef>
              <a:buNone/>
            </a:pPr>
            <a:r>
              <a:rPr lang="es-CO" sz="2200" dirty="0" smtClean="0"/>
              <a:t>- Acuerdos previos entre las dependencias con la práctica del “Peso-50”</a:t>
            </a:r>
            <a:endParaRPr lang="es-ES" sz="2200" dirty="0" smtClean="0"/>
          </a:p>
          <a:p>
            <a:pPr lvl="1" algn="just">
              <a:spcBef>
                <a:spcPts val="0"/>
              </a:spcBef>
              <a:buNone/>
            </a:pPr>
            <a:r>
              <a:rPr lang="es-CO" sz="2200" dirty="0" smtClean="0"/>
              <a:t>- Repartición “igualitaria” del SFT según el número de Barrios de la comuna.</a:t>
            </a:r>
            <a:endParaRPr lang="es-ES" sz="2200" dirty="0" smtClean="0"/>
          </a:p>
          <a:p>
            <a:pPr lvl="1" algn="just">
              <a:spcBef>
                <a:spcPts val="0"/>
              </a:spcBef>
              <a:buNone/>
            </a:pPr>
            <a:r>
              <a:rPr lang="es-CO" sz="2200" dirty="0" smtClean="0"/>
              <a:t>-  Repartición por Sorteo entre los barrios del SFT</a:t>
            </a:r>
            <a:endParaRPr lang="es-ES" sz="2200" dirty="0" smtClean="0"/>
          </a:p>
          <a:p>
            <a:pPr lvl="1" algn="just">
              <a:spcBef>
                <a:spcPts val="0"/>
              </a:spcBef>
              <a:buNone/>
            </a:pPr>
            <a:r>
              <a:rPr lang="es-CO" sz="2200" dirty="0" smtClean="0"/>
              <a:t>- Acuerdos entre representantes de los barrios para recibir proyectos en “turnos”, debido a las limitaciones presupuestales.</a:t>
            </a:r>
            <a:endParaRPr lang="es-ES" sz="2200" dirty="0" smtClean="0"/>
          </a:p>
          <a:p>
            <a:pPr lvl="1" algn="just">
              <a:spcBef>
                <a:spcPts val="0"/>
              </a:spcBef>
              <a:buNone/>
            </a:pPr>
            <a:r>
              <a:rPr lang="es-CO" sz="2200" dirty="0" smtClean="0"/>
              <a:t>-  Alianzas y coaliciones entre barrios y líderes de las </a:t>
            </a:r>
            <a:r>
              <a:rPr lang="es-CO" sz="2200" dirty="0" err="1" smtClean="0"/>
              <a:t>JACs</a:t>
            </a:r>
            <a:endParaRPr lang="es-ES" sz="2200" dirty="0" smtClean="0"/>
          </a:p>
          <a:p>
            <a:pPr lvl="1" algn="just">
              <a:spcBef>
                <a:spcPts val="0"/>
              </a:spcBef>
              <a:buNone/>
            </a:pPr>
            <a:r>
              <a:rPr lang="es-CO" sz="2200" b="1" dirty="0" smtClean="0"/>
              <a:t> </a:t>
            </a:r>
            <a:endParaRPr lang="es-ES" sz="2200" dirty="0" smtClean="0"/>
          </a:p>
          <a:p>
            <a:pPr algn="just">
              <a:spcBef>
                <a:spcPts val="0"/>
              </a:spcBef>
              <a:buNone/>
            </a:pPr>
            <a:r>
              <a:rPr lang="es-CO" sz="2200" dirty="0" smtClean="0"/>
              <a:t>	Este proceso de selección de proyectos es afectado por diversos actores tales como: contratistas, concejales, políticos, </a:t>
            </a:r>
            <a:r>
              <a:rPr lang="es-CO" sz="2200" dirty="0" err="1" smtClean="0"/>
              <a:t>ONGs</a:t>
            </a:r>
            <a:r>
              <a:rPr lang="es-CO" sz="2200" dirty="0" smtClean="0"/>
              <a:t> y dependencias.</a:t>
            </a:r>
          </a:p>
          <a:p>
            <a:pPr>
              <a:buNone/>
            </a:pPr>
            <a:endParaRPr lang="es-ES" sz="2200"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Comuna 7</a:t>
            </a:r>
            <a:br>
              <a:rPr lang="es-CO" b="1" dirty="0" smtClean="0"/>
            </a:br>
            <a:r>
              <a:rPr lang="es-CO" b="1" dirty="0" smtClean="0"/>
              <a:t>Funcionamiento </a:t>
            </a:r>
            <a:endParaRPr lang="es-CO" b="1" dirty="0"/>
          </a:p>
        </p:txBody>
      </p:sp>
      <p:sp>
        <p:nvSpPr>
          <p:cNvPr id="3" name="2 Marcador de contenido"/>
          <p:cNvSpPr>
            <a:spLocks noGrp="1"/>
          </p:cNvSpPr>
          <p:nvPr>
            <p:ph idx="1"/>
          </p:nvPr>
        </p:nvSpPr>
        <p:spPr>
          <a:xfrm>
            <a:off x="457200" y="1600200"/>
            <a:ext cx="8229600" cy="4900634"/>
          </a:xfrm>
        </p:spPr>
        <p:txBody>
          <a:bodyPr>
            <a:normAutofit fontScale="62500" lnSpcReduction="20000"/>
          </a:bodyPr>
          <a:lstStyle/>
          <a:p>
            <a:pPr algn="just"/>
            <a:r>
              <a:rPr lang="es-ES" dirty="0" smtClean="0"/>
              <a:t>El comité de planificación tien</a:t>
            </a:r>
            <a:r>
              <a:rPr lang="es-ES" dirty="0" smtClean="0"/>
              <a:t>e un funcionamiento continuo que se destaca por la participación de los diversos grupos comunitarios y sociales.</a:t>
            </a:r>
            <a:endParaRPr lang="es-ES" dirty="0" smtClean="0"/>
          </a:p>
          <a:p>
            <a:pPr algn="just"/>
            <a:r>
              <a:rPr lang="es-ES" dirty="0" smtClean="0"/>
              <a:t>Presenta incidencia del Profesional Especializado y de la JAL en las decisiones del Comité de </a:t>
            </a:r>
            <a:r>
              <a:rPr lang="es-ES" dirty="0" smtClean="0"/>
              <a:t>Planificación.</a:t>
            </a:r>
            <a:endParaRPr lang="es-ES" dirty="0" smtClean="0"/>
          </a:p>
          <a:p>
            <a:pPr algn="just"/>
            <a:r>
              <a:rPr lang="es-ES" dirty="0" smtClean="0"/>
              <a:t>Hay alianzas ilegítimas con algunas JAC para favorecer intereses </a:t>
            </a:r>
            <a:r>
              <a:rPr lang="es-ES" dirty="0" smtClean="0"/>
              <a:t>particulares . </a:t>
            </a:r>
            <a:endParaRPr lang="es-ES" dirty="0" smtClean="0"/>
          </a:p>
          <a:p>
            <a:pPr algn="just"/>
            <a:r>
              <a:rPr lang="es-ES" dirty="0" smtClean="0"/>
              <a:t> Carencia de herramientas por parte de algunos integrantes de la </a:t>
            </a:r>
            <a:r>
              <a:rPr lang="es-ES" dirty="0" smtClean="0"/>
              <a:t>JAC,  </a:t>
            </a:r>
            <a:r>
              <a:rPr lang="es-ES" dirty="0" smtClean="0"/>
              <a:t>tanto  para integrar a la comunidad en los procesos de </a:t>
            </a:r>
            <a:r>
              <a:rPr lang="es-ES" dirty="0" smtClean="0"/>
              <a:t>planificación, </a:t>
            </a:r>
            <a:r>
              <a:rPr lang="es-ES" dirty="0" smtClean="0"/>
              <a:t>como para enfocarse  en soluciones estructurales o mediano y largo plazo, coherentes con las problemáticas de la comuna.</a:t>
            </a:r>
          </a:p>
          <a:p>
            <a:pPr lvl="0" algn="just"/>
            <a:r>
              <a:rPr lang="es-ES" dirty="0" smtClean="0"/>
              <a:t>La integración de  representantes de las JAC y grupos sociales y comunitarios  permitieron  conformar  un  frente  en el Comité de Planificación para </a:t>
            </a:r>
            <a:r>
              <a:rPr lang="es-ES" dirty="0" smtClean="0"/>
              <a:t>generar</a:t>
            </a:r>
            <a:r>
              <a:rPr lang="es-ES" dirty="0" smtClean="0"/>
              <a:t> </a:t>
            </a:r>
            <a:r>
              <a:rPr lang="es-ES" dirty="0" smtClean="0"/>
              <a:t> </a:t>
            </a:r>
            <a:r>
              <a:rPr lang="es-ES" dirty="0" smtClean="0"/>
              <a:t>un </a:t>
            </a:r>
            <a:r>
              <a:rPr lang="es-ES" dirty="0" smtClean="0"/>
              <a:t>proceso </a:t>
            </a:r>
            <a:r>
              <a:rPr lang="es-ES" dirty="0" smtClean="0"/>
              <a:t>de planeación en la </a:t>
            </a:r>
            <a:r>
              <a:rPr lang="es-ES" dirty="0" smtClean="0"/>
              <a:t>comuna  mas acorde con las necesidades de la comunidad. </a:t>
            </a:r>
            <a:endParaRPr lang="es-ES" dirty="0" smtClean="0"/>
          </a:p>
          <a:p>
            <a:pPr>
              <a:buNone/>
            </a:pPr>
            <a:r>
              <a:rPr lang="es-ES" b="1" dirty="0" smtClean="0"/>
              <a:t> </a:t>
            </a:r>
            <a:endParaRPr lang="es-ES" dirty="0" smtClean="0"/>
          </a:p>
          <a:p>
            <a:endParaRPr lang="es-CO"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Comuna 7</a:t>
            </a:r>
            <a:br>
              <a:rPr lang="es-CO" b="1" dirty="0" smtClean="0"/>
            </a:br>
            <a:r>
              <a:rPr lang="es-CO" b="1" dirty="0" smtClean="0"/>
              <a:t>Instancias </a:t>
            </a:r>
            <a:endParaRPr lang="es-CO" b="1" dirty="0"/>
          </a:p>
        </p:txBody>
      </p:sp>
      <p:sp>
        <p:nvSpPr>
          <p:cNvPr id="3" name="2 Marcador de contenido"/>
          <p:cNvSpPr>
            <a:spLocks noGrp="1"/>
          </p:cNvSpPr>
          <p:nvPr>
            <p:ph idx="1"/>
          </p:nvPr>
        </p:nvSpPr>
        <p:spPr>
          <a:xfrm>
            <a:off x="457200" y="1600200"/>
            <a:ext cx="8229600" cy="5257800"/>
          </a:xfrm>
        </p:spPr>
        <p:txBody>
          <a:bodyPr>
            <a:normAutofit fontScale="85000" lnSpcReduction="20000"/>
          </a:bodyPr>
          <a:lstStyle/>
          <a:p>
            <a:pPr lvl="0" algn="just"/>
            <a:r>
              <a:rPr lang="es-CO" dirty="0" smtClean="0"/>
              <a:t>Se identifica el Comité de Planificación como máxima instancia de planificación en la comuna 7 y definición del Situado Fiscal Territorial. La JAL  es una instancia </a:t>
            </a:r>
            <a:r>
              <a:rPr lang="es-CO" dirty="0" smtClean="0"/>
              <a:t> que participa en el comité de planificación, </a:t>
            </a:r>
            <a:r>
              <a:rPr lang="es-CO" dirty="0" smtClean="0"/>
              <a:t>que  perdió  poder con la reforma </a:t>
            </a:r>
            <a:r>
              <a:rPr lang="es-CO" dirty="0" smtClean="0"/>
              <a:t>realizada </a:t>
            </a:r>
            <a:r>
              <a:rPr lang="es-CO" dirty="0" smtClean="0"/>
              <a:t>por el Alcalde  </a:t>
            </a:r>
            <a:r>
              <a:rPr lang="es-CO" dirty="0" err="1" smtClean="0"/>
              <a:t>Jhon</a:t>
            </a:r>
            <a:r>
              <a:rPr lang="es-CO" dirty="0" smtClean="0"/>
              <a:t> </a:t>
            </a:r>
            <a:r>
              <a:rPr lang="es-CO" dirty="0" smtClean="0"/>
              <a:t>Maro </a:t>
            </a:r>
            <a:r>
              <a:rPr lang="es-CO" dirty="0" err="1" smtClean="0"/>
              <a:t>Rodrígez</a:t>
            </a:r>
            <a:r>
              <a:rPr lang="es-CO" dirty="0" smtClean="0"/>
              <a:t>. </a:t>
            </a:r>
            <a:r>
              <a:rPr lang="es-CO" dirty="0" smtClean="0"/>
              <a:t>El Consejo de Planeación </a:t>
            </a:r>
            <a:r>
              <a:rPr lang="es-CO" dirty="0" smtClean="0"/>
              <a:t>es una instancia que no existe, </a:t>
            </a:r>
            <a:r>
              <a:rPr lang="es-CO" dirty="0" smtClean="0"/>
              <a:t>porque hay desconocimiento sobre éste, su convocatoria es casi </a:t>
            </a:r>
            <a:r>
              <a:rPr lang="es-CO" dirty="0" smtClean="0"/>
              <a:t>nula, el gobierno municipal  no lo ha impulsado  </a:t>
            </a:r>
            <a:r>
              <a:rPr lang="es-CO" dirty="0" smtClean="0"/>
              <a:t>y no está legitimado dentro de la comunidad. Se critica la ausencia de Planeación Municipal en el Comité de Planificación para orientar las discusiones  sobre los planes de desarrollo y el SFT en la comuna.</a:t>
            </a:r>
            <a:endParaRPr lang="es-ES" dirty="0" smtClean="0"/>
          </a:p>
          <a:p>
            <a:pPr>
              <a:buNone/>
            </a:pPr>
            <a:r>
              <a:rPr lang="es-CO" b="1" dirty="0" smtClean="0"/>
              <a:t> </a:t>
            </a:r>
            <a:endParaRPr lang="es-ES" dirty="0" smtClean="0"/>
          </a:p>
          <a:p>
            <a:endParaRPr lang="es-CO"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Comuna 7</a:t>
            </a:r>
            <a:br>
              <a:rPr lang="es-CO" b="1" dirty="0" smtClean="0"/>
            </a:br>
            <a:r>
              <a:rPr lang="es-CO" b="1" dirty="0" smtClean="0"/>
              <a:t>Participación </a:t>
            </a:r>
            <a:endParaRPr lang="es-CO" b="1" dirty="0"/>
          </a:p>
        </p:txBody>
      </p:sp>
      <p:sp>
        <p:nvSpPr>
          <p:cNvPr id="3" name="2 Marcador de contenido"/>
          <p:cNvSpPr>
            <a:spLocks noGrp="1"/>
          </p:cNvSpPr>
          <p:nvPr>
            <p:ph idx="1"/>
          </p:nvPr>
        </p:nvSpPr>
        <p:spPr>
          <a:xfrm>
            <a:off x="457200" y="1600200"/>
            <a:ext cx="8229600" cy="5257800"/>
          </a:xfrm>
        </p:spPr>
        <p:txBody>
          <a:bodyPr>
            <a:normAutofit fontScale="70000" lnSpcReduction="20000"/>
          </a:bodyPr>
          <a:lstStyle/>
          <a:p>
            <a:pPr lvl="0" algn="just"/>
            <a:r>
              <a:rPr lang="es-CO" dirty="0" smtClean="0"/>
              <a:t>Se identifica una participación activa en el Comité de Planificación de la comuna 7, hay representación  de  las 13 Juntas de Acción Comunal,  tres representantes de la JAL y los representantes del comité ambiental, el sector educativo, el deportivo, el étnico, salud, tercera edad,  el de jóvenes. Se considera que la participación de algunas organizaciones sociales  y comunitarias se enfoca en  buscar proyectos para ser contratadas y no para buscar beneficios para la comunidad que representan. </a:t>
            </a:r>
            <a:endParaRPr lang="es-ES" dirty="0" smtClean="0"/>
          </a:p>
          <a:p>
            <a:pPr algn="just">
              <a:buNone/>
            </a:pPr>
            <a:endParaRPr lang="es-ES" dirty="0" smtClean="0"/>
          </a:p>
          <a:p>
            <a:pPr lvl="0" algn="just"/>
            <a:r>
              <a:rPr lang="es-CO" dirty="0" smtClean="0"/>
              <a:t>Los líderes no activos  en el Sistema Municipal  de Planificación Territorial ven limitadas sus posibilidades de integrarse como representantes de grupos sociales y comunitarios por los criterios consignados en la normatividad. La comunidad en general no tiene una  activa participación tanto por la falta de interés de ésta, como por los intereses o dificultades de  las JAC para realizar el proceso de promoción de los espacios para la planeación territorial.</a:t>
            </a:r>
            <a:endParaRPr lang="es-ES" dirty="0" smtClean="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Comuna 7</a:t>
            </a:r>
            <a:br>
              <a:rPr lang="es-CO" b="1" dirty="0" smtClean="0"/>
            </a:br>
            <a:r>
              <a:rPr lang="es-CO" b="1" dirty="0" smtClean="0"/>
              <a:t>Opinión Pública </a:t>
            </a:r>
            <a:endParaRPr lang="es-CO" b="1" dirty="0"/>
          </a:p>
        </p:txBody>
      </p:sp>
      <p:sp>
        <p:nvSpPr>
          <p:cNvPr id="3" name="2 Marcador de contenido"/>
          <p:cNvSpPr>
            <a:spLocks noGrp="1"/>
          </p:cNvSpPr>
          <p:nvPr>
            <p:ph idx="1"/>
          </p:nvPr>
        </p:nvSpPr>
        <p:spPr/>
        <p:txBody>
          <a:bodyPr/>
          <a:lstStyle/>
          <a:p>
            <a:pPr lvl="0" algn="just"/>
            <a:r>
              <a:rPr lang="es-CO" dirty="0" smtClean="0"/>
              <a:t>Se resalta la importancia del Sistema de Planificación Local para definir con la comunidad  los lineamientos del territorio, pero se critica las actuaciones de sus instancias y actores tanto comunitarios como gubernamentales porque no se enfocan en una planeación de procesos sino coyuntural, influenciada por intereses particulares y económicos. </a:t>
            </a:r>
            <a:endParaRPr lang="es-ES" dirty="0" smtClean="0"/>
          </a:p>
          <a:p>
            <a:endParaRPr lang="es-CO"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Comuna 7</a:t>
            </a:r>
            <a:br>
              <a:rPr lang="es-CO" b="1" dirty="0" smtClean="0"/>
            </a:br>
            <a:r>
              <a:rPr lang="es-CO" b="1" dirty="0" smtClean="0"/>
              <a:t>Situado Fiscal </a:t>
            </a:r>
            <a:endParaRPr lang="es-CO" b="1" dirty="0"/>
          </a:p>
        </p:txBody>
      </p:sp>
      <p:sp>
        <p:nvSpPr>
          <p:cNvPr id="3" name="2 Marcador de contenido"/>
          <p:cNvSpPr>
            <a:spLocks noGrp="1"/>
          </p:cNvSpPr>
          <p:nvPr>
            <p:ph idx="1"/>
          </p:nvPr>
        </p:nvSpPr>
        <p:spPr/>
        <p:txBody>
          <a:bodyPr>
            <a:normAutofit fontScale="92500" lnSpcReduction="20000"/>
          </a:bodyPr>
          <a:lstStyle/>
          <a:p>
            <a:pPr lvl="0" algn="just"/>
            <a:r>
              <a:rPr lang="es-MX" dirty="0" smtClean="0"/>
              <a:t>Durante el periodo estudiado  (1998-2008) se ejecutaron mayores montos de inversión en educación (1825millones ) y deporte y recreación (1659 millones).</a:t>
            </a:r>
            <a:r>
              <a:rPr lang="es-CO" dirty="0" smtClean="0"/>
              <a:t> El problema de inseguridad no fue atendido en este plan de desarrollo  (1998-2000) a pesar de estar incluido como uno de los problemas prioritarios. Los problemas priorizados en el plan de desarrollo  (2001-2003) como “Inadecuado, manejo del medio ambiente e Insuficiente cobertura de salud”,  no recibieron atención durante la implementación de este plan de desarrollo.       </a:t>
            </a:r>
            <a:endParaRPr lang="es-ES" dirty="0" smtClean="0"/>
          </a:p>
          <a:p>
            <a:endParaRPr lang="es-ES" dirty="0" smtClean="0"/>
          </a:p>
          <a:p>
            <a:endParaRPr lang="es-CO"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a:xfrm>
            <a:off x="457200" y="1600200"/>
            <a:ext cx="8229600" cy="4900634"/>
          </a:xfrm>
        </p:spPr>
        <p:txBody>
          <a:bodyPr>
            <a:normAutofit fontScale="92500"/>
          </a:bodyPr>
          <a:lstStyle/>
          <a:p>
            <a:pPr lvl="0" algn="just"/>
            <a:r>
              <a:rPr lang="es-CO" dirty="0" smtClean="0"/>
              <a:t>La comunidad considera que el Situado Fiscal Territorial no es suficiente para satisfacer las necesidades de la comunidad, se critica </a:t>
            </a:r>
            <a:r>
              <a:rPr lang="es-CO" dirty="0" smtClean="0"/>
              <a:t>la </a:t>
            </a:r>
            <a:r>
              <a:rPr lang="es-CO" dirty="0" smtClean="0"/>
              <a:t>incidencia</a:t>
            </a:r>
            <a:r>
              <a:rPr lang="es-CO" dirty="0" smtClean="0"/>
              <a:t> del </a:t>
            </a:r>
            <a:r>
              <a:rPr lang="es-CO" dirty="0" smtClean="0"/>
              <a:t>Profesional Especializado, la JAL y algunos delegados de las JAC, para definir la destinación del SFT y la forma en que se  enfocan  las soluciones o proyectos,  las cuales  no son prioritarias para la comunidad y se centra muchas veces en ciertos  sectores o barrios de la comuna dejando por fuera a otros.</a:t>
            </a:r>
            <a:endParaRPr lang="es-ES" dirty="0" smtClean="0"/>
          </a:p>
          <a:p>
            <a:pPr>
              <a:buNone/>
            </a:pPr>
            <a:endParaRPr lang="es-CO"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Comuna 7</a:t>
            </a:r>
            <a:br>
              <a:rPr lang="es-CO" dirty="0" smtClean="0"/>
            </a:br>
            <a:r>
              <a:rPr lang="es-CO" dirty="0" smtClean="0"/>
              <a:t>Revisión de Actas </a:t>
            </a:r>
            <a:endParaRPr lang="es-CO" dirty="0"/>
          </a:p>
        </p:txBody>
      </p:sp>
      <p:sp>
        <p:nvSpPr>
          <p:cNvPr id="3" name="2 Marcador de contenido"/>
          <p:cNvSpPr>
            <a:spLocks noGrp="1"/>
          </p:cNvSpPr>
          <p:nvPr>
            <p:ph idx="1"/>
          </p:nvPr>
        </p:nvSpPr>
        <p:spPr/>
        <p:txBody>
          <a:bodyPr>
            <a:normAutofit fontScale="77500" lnSpcReduction="20000"/>
          </a:bodyPr>
          <a:lstStyle/>
          <a:p>
            <a:pPr lvl="0" algn="just"/>
            <a:r>
              <a:rPr lang="es-ES" dirty="0" smtClean="0"/>
              <a:t>La revisión de Actas del Comité de Planificación de la Comuna  7  permite constatar que las Instancias que participaron regularmente en el Comité durante el desarrollo del PODAI en el año 2004 y 2007  son la JAL y las JAC; la asistencia es de 14 participantes en el 2004, en el 2007 no hay lista de asistencia.  Existe evidencia que permite determinar que para la toma de decisiones se consultó previamente el Plan de Desarrollo de la Comuna; existe  coherencia de los proyectos con  el acta, la resolución del CALI y la resolución de la JAL.  El mecanismo a través del cual se priorizaron los proyectos es por mayoría de votos.  Solo el acta del año 2007 cuenta con las firmas de los asistentes.</a:t>
            </a:r>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Comuna 7</a:t>
            </a:r>
            <a:br>
              <a:rPr lang="es-CO" b="1" dirty="0" smtClean="0"/>
            </a:br>
            <a:r>
              <a:rPr lang="es-CO" b="1" dirty="0" smtClean="0"/>
              <a:t>Planes de Desarrollo </a:t>
            </a:r>
            <a:endParaRPr lang="es-CO" b="1" dirty="0"/>
          </a:p>
        </p:txBody>
      </p:sp>
      <p:sp>
        <p:nvSpPr>
          <p:cNvPr id="3" name="2 Marcador de contenido"/>
          <p:cNvSpPr>
            <a:spLocks noGrp="1"/>
          </p:cNvSpPr>
          <p:nvPr>
            <p:ph idx="1"/>
          </p:nvPr>
        </p:nvSpPr>
        <p:spPr/>
        <p:txBody>
          <a:bodyPr>
            <a:normAutofit fontScale="85000" lnSpcReduction="20000"/>
          </a:bodyPr>
          <a:lstStyle/>
          <a:p>
            <a:pPr lvl="0" algn="just"/>
            <a:r>
              <a:rPr lang="es-ES" dirty="0" smtClean="0"/>
              <a:t>Al revisar la coherencia entre los Planes de Desarrollo y los problemas priorizados en ellos durante los 3 períodos analizados (1998-2000, 2001, 2003, 2004-2007) en general se observa: a) Debilidad técnica en la identificación, formulación y priorización de problemas. b) Insuficiencia o inexistencia de diagnósticos. c) Frecuente incoherencia entre los proyectos con los planes de desarrollo. d) Dispersión de recursos en múltiples problemáticas no focalizadas. e) La identificación y selección de los proyectos a incluir en el POAI no obedece a mecanismos técnicos sino a múltiples criterios y percepciones de los actores participantes.</a:t>
            </a:r>
          </a:p>
          <a:p>
            <a:endParaRPr lang="es-CO"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2"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3"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4"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 sz="3200" b="1" dirty="0" smtClean="0"/>
              <a:t>MONTO DEL SITUADO FISCAL</a:t>
            </a:r>
            <a:endParaRPr lang="es-ES" sz="3200" dirty="0"/>
          </a:p>
        </p:txBody>
      </p:sp>
      <p:sp>
        <p:nvSpPr>
          <p:cNvPr id="3" name="2 Marcador de contenido"/>
          <p:cNvSpPr>
            <a:spLocks noGrp="1"/>
          </p:cNvSpPr>
          <p:nvPr>
            <p:ph sz="half" idx="1"/>
          </p:nvPr>
        </p:nvSpPr>
        <p:spPr>
          <a:xfrm>
            <a:off x="457200" y="1689119"/>
            <a:ext cx="4038600" cy="4525963"/>
          </a:xfrm>
        </p:spPr>
        <p:txBody>
          <a:bodyPr/>
          <a:lstStyle/>
          <a:p>
            <a:r>
              <a:rPr lang="es-CO" dirty="0" smtClean="0"/>
              <a:t>Durante el período 1998 a 2008 Cali ejecuto 147.985 millones del situado fiscal entre las 22 comunas y 15 corregimientos.</a:t>
            </a:r>
          </a:p>
        </p:txBody>
      </p:sp>
      <p:grpSp>
        <p:nvGrpSpPr>
          <p:cNvPr id="5" name="4 Grupo"/>
          <p:cNvGrpSpPr/>
          <p:nvPr/>
        </p:nvGrpSpPr>
        <p:grpSpPr>
          <a:xfrm>
            <a:off x="5929322" y="99932"/>
            <a:ext cx="3076847" cy="1043052"/>
            <a:chOff x="71406" y="214290"/>
            <a:chExt cx="3076847" cy="1043052"/>
          </a:xfrm>
        </p:grpSpPr>
        <p:sp>
          <p:nvSpPr>
            <p:cNvPr id="6" name="5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7" name="11 Grupo"/>
            <p:cNvGrpSpPr/>
            <p:nvPr/>
          </p:nvGrpSpPr>
          <p:grpSpPr>
            <a:xfrm>
              <a:off x="370417" y="214290"/>
              <a:ext cx="2777836" cy="720000"/>
              <a:chOff x="370417" y="214290"/>
              <a:chExt cx="2777836" cy="720000"/>
            </a:xfrm>
          </p:grpSpPr>
          <p:pic>
            <p:nvPicPr>
              <p:cNvPr id="8"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9" name="8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10" name="9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pic>
        <p:nvPicPr>
          <p:cNvPr id="11" name="6 Marcador de contenido" descr="CIMG1162.JPG"/>
          <p:cNvPicPr>
            <a:picLocks noGrp="1" noChangeAspect="1"/>
          </p:cNvPicPr>
          <p:nvPr>
            <p:ph sz="half" idx="2"/>
          </p:nvPr>
        </p:nvPicPr>
        <p:blipFill>
          <a:blip r:embed="rId6" cstate="print"/>
          <a:stretch>
            <a:fillRect/>
          </a:stretch>
        </p:blipFill>
        <p:spPr>
          <a:xfrm>
            <a:off x="4809605" y="1857364"/>
            <a:ext cx="3715789" cy="375564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74638"/>
            <a:ext cx="8229600" cy="1143000"/>
          </a:xfrm>
        </p:spPr>
        <p:txBody>
          <a:bodyPr>
            <a:normAutofit/>
          </a:bodyPr>
          <a:lstStyle/>
          <a:p>
            <a:pPr algn="l"/>
            <a:r>
              <a:rPr lang="es-CO" sz="3200" b="1" dirty="0" smtClean="0"/>
              <a:t>SITUADO FISCAL 1998-2008 POR </a:t>
            </a:r>
            <a:br>
              <a:rPr lang="es-CO" sz="3200" b="1" dirty="0" smtClean="0"/>
            </a:br>
            <a:r>
              <a:rPr lang="es-CO" sz="3200" b="1" dirty="0" smtClean="0"/>
              <a:t>COMUNA (Millones)</a:t>
            </a:r>
            <a:endParaRPr lang="es-ES" sz="3200" dirty="0"/>
          </a:p>
        </p:txBody>
      </p:sp>
      <p:grpSp>
        <p:nvGrpSpPr>
          <p:cNvPr id="4" name="3 Grupo"/>
          <p:cNvGrpSpPr/>
          <p:nvPr/>
        </p:nvGrpSpPr>
        <p:grpSpPr>
          <a:xfrm>
            <a:off x="5929322" y="99932"/>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graphicFrame>
        <p:nvGraphicFramePr>
          <p:cNvPr id="10" name="2 Gráfico"/>
          <p:cNvGraphicFramePr>
            <a:graphicFrameLocks noGrp="1"/>
          </p:cNvGraphicFramePr>
          <p:nvPr>
            <p:ph idx="1"/>
          </p:nvPr>
        </p:nvGraphicFramePr>
        <p:xfrm>
          <a:off x="500034" y="1785926"/>
          <a:ext cx="8136000" cy="43920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74638"/>
            <a:ext cx="8229600" cy="1143000"/>
          </a:xfrm>
        </p:spPr>
        <p:txBody>
          <a:bodyPr>
            <a:normAutofit/>
          </a:bodyPr>
          <a:lstStyle/>
          <a:p>
            <a:pPr algn="l"/>
            <a:r>
              <a:rPr lang="es-CO" sz="3200" b="1" dirty="0" smtClean="0"/>
              <a:t>SITUADO FISCAL 1998-2008 POR CORREGIMIENTO (Millones)</a:t>
            </a:r>
            <a:endParaRPr lang="es-ES" sz="3200" dirty="0"/>
          </a:p>
        </p:txBody>
      </p:sp>
      <p:grpSp>
        <p:nvGrpSpPr>
          <p:cNvPr id="4" name="3 Grupo"/>
          <p:cNvGrpSpPr/>
          <p:nvPr/>
        </p:nvGrpSpPr>
        <p:grpSpPr>
          <a:xfrm>
            <a:off x="6000760"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graphicFrame>
        <p:nvGraphicFramePr>
          <p:cNvPr id="10" name="3 Marcador de contenido"/>
          <p:cNvGraphicFramePr>
            <a:graphicFrameLocks noGrp="1"/>
          </p:cNvGraphicFramePr>
          <p:nvPr>
            <p:ph idx="1"/>
          </p:nvPr>
        </p:nvGraphicFramePr>
        <p:xfrm>
          <a:off x="457200" y="1600200"/>
          <a:ext cx="7992000" cy="43920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74638"/>
            <a:ext cx="8229600" cy="1143000"/>
          </a:xfrm>
        </p:spPr>
        <p:txBody>
          <a:bodyPr>
            <a:noAutofit/>
          </a:bodyPr>
          <a:lstStyle/>
          <a:p>
            <a:pPr algn="l"/>
            <a:r>
              <a:rPr lang="es-ES" sz="3200" b="1" dirty="0" smtClean="0"/>
              <a:t>INVERSIÓN DEL SITUADO FISCAL</a:t>
            </a:r>
            <a:br>
              <a:rPr lang="es-ES" sz="3200" b="1" dirty="0" smtClean="0"/>
            </a:br>
            <a:r>
              <a:rPr lang="es-ES" sz="3200" b="1" dirty="0" smtClean="0"/>
              <a:t>POR PLANES DE DESARROLLO</a:t>
            </a:r>
            <a:endParaRPr lang="es-ES" sz="3200" dirty="0"/>
          </a:p>
        </p:txBody>
      </p:sp>
      <p:grpSp>
        <p:nvGrpSpPr>
          <p:cNvPr id="4" name="3 Grupo"/>
          <p:cNvGrpSpPr/>
          <p:nvPr/>
        </p:nvGrpSpPr>
        <p:grpSpPr>
          <a:xfrm>
            <a:off x="6000760" y="99932"/>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graphicFrame>
        <p:nvGraphicFramePr>
          <p:cNvPr id="10" name="13 Gráfico"/>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229600" cy="1143000"/>
          </a:xfrm>
        </p:spPr>
        <p:txBody>
          <a:bodyPr>
            <a:normAutofit/>
          </a:bodyPr>
          <a:lstStyle/>
          <a:p>
            <a:pPr algn="l"/>
            <a:r>
              <a:rPr lang="es-ES" sz="3200" b="1" dirty="0" smtClean="0"/>
              <a:t>AREAS DE INVERSIÓN DEL </a:t>
            </a:r>
            <a:br>
              <a:rPr lang="es-ES" sz="3200" b="1" dirty="0" smtClean="0"/>
            </a:br>
            <a:r>
              <a:rPr lang="es-ES" sz="3200" b="1" dirty="0" smtClean="0"/>
              <a:t>SITUADO FISCAL EN CALI</a:t>
            </a:r>
            <a:endParaRPr lang="es-ES" sz="3200" dirty="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graphicFrame>
        <p:nvGraphicFramePr>
          <p:cNvPr id="10" name="9 Marcador de contenido"/>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74638"/>
            <a:ext cx="8229600" cy="1296974"/>
          </a:xfrm>
        </p:spPr>
        <p:txBody>
          <a:bodyPr>
            <a:normAutofit fontScale="90000"/>
          </a:bodyPr>
          <a:lstStyle/>
          <a:p>
            <a:pPr algn="l"/>
            <a:r>
              <a:rPr lang="es-CO" sz="3200" b="1" dirty="0" smtClean="0"/>
              <a:t>RESUMEN SOBRE LOS PLANES</a:t>
            </a:r>
            <a:br>
              <a:rPr lang="es-CO" sz="3200" b="1" dirty="0" smtClean="0"/>
            </a:br>
            <a:r>
              <a:rPr lang="es-CO" sz="3200" b="1" dirty="0" smtClean="0"/>
              <a:t>DE DESARROLLO DE COMUNAS </a:t>
            </a:r>
            <a:br>
              <a:rPr lang="es-CO" sz="3200" b="1" dirty="0" smtClean="0"/>
            </a:br>
            <a:r>
              <a:rPr lang="es-CO" sz="3200" b="1" dirty="0" smtClean="0"/>
              <a:t>Y CORREGIMIENTOS</a:t>
            </a:r>
            <a:endParaRPr lang="es-ES" sz="3200" dirty="0"/>
          </a:p>
        </p:txBody>
      </p:sp>
      <p:sp>
        <p:nvSpPr>
          <p:cNvPr id="3" name="2 Marcador de contenido"/>
          <p:cNvSpPr>
            <a:spLocks noGrp="1"/>
          </p:cNvSpPr>
          <p:nvPr>
            <p:ph idx="1"/>
          </p:nvPr>
        </p:nvSpPr>
        <p:spPr>
          <a:xfrm>
            <a:off x="428596" y="1785926"/>
            <a:ext cx="8229600" cy="4525963"/>
          </a:xfrm>
        </p:spPr>
        <p:txBody>
          <a:bodyPr>
            <a:normAutofit fontScale="70000" lnSpcReduction="20000"/>
          </a:bodyPr>
          <a:lstStyle/>
          <a:p>
            <a:pPr algn="just"/>
            <a:r>
              <a:rPr lang="es-CO" dirty="0" smtClean="0"/>
              <a:t>Los planes de desarrollo realizados y ejecutados (1998-2000, 2001-2003 y 2004-2007 y 2008-2011) en las comunidades tienen deficiencias técnicas en su elaboración (diagnostico, identificación y selección, y priorización de problemas) que afectaron su posterior ejecución.</a:t>
            </a:r>
          </a:p>
          <a:p>
            <a:pPr algn="just"/>
            <a:endParaRPr lang="es-ES" dirty="0" smtClean="0"/>
          </a:p>
          <a:p>
            <a:pPr lvl="0" algn="just"/>
            <a:r>
              <a:rPr lang="es-CO" dirty="0" smtClean="0"/>
              <a:t>Diseño: Algunas deficiencias se deben a la debilidad técnica de líderes y funcionarios en las comunas, insuficiente capacitación y soporte técnico. </a:t>
            </a:r>
          </a:p>
          <a:p>
            <a:pPr lvl="0" algn="just">
              <a:buNone/>
            </a:pPr>
            <a:endParaRPr lang="es-ES" dirty="0" smtClean="0"/>
          </a:p>
          <a:p>
            <a:pPr lvl="0" algn="just"/>
            <a:r>
              <a:rPr lang="es-CO" dirty="0" smtClean="0"/>
              <a:t>Las debilidades en el seguimiento y evaluación tanto de planes de desarrollo como de los proyectos contribuyen a la ineficacia de la planeación. Las comunidades tienen un papel muy débil en seguimiento y evaluación.</a:t>
            </a:r>
            <a:endParaRPr lang="es-ES" dirty="0" smtClean="0"/>
          </a:p>
        </p:txBody>
      </p:sp>
      <p:grpSp>
        <p:nvGrpSpPr>
          <p:cNvPr id="4" name="3 Grupo"/>
          <p:cNvGrpSpPr/>
          <p:nvPr/>
        </p:nvGrpSpPr>
        <p:grpSpPr>
          <a:xfrm>
            <a:off x="5929322" y="99932"/>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457200" y="1689119"/>
            <a:ext cx="8229600" cy="4525963"/>
          </a:xfrm>
        </p:spPr>
        <p:txBody>
          <a:bodyPr>
            <a:normAutofit fontScale="70000" lnSpcReduction="20000"/>
          </a:bodyPr>
          <a:lstStyle/>
          <a:p>
            <a:pPr lvl="0" algn="just"/>
            <a:r>
              <a:rPr lang="es-CO" dirty="0" smtClean="0"/>
              <a:t>La selección de proyectos es uno de los aspectos más débiles del Sistema Municipal de Planeación debido a la continua inclusión de proyectos que no corresponden al Plan de desarrollo (problemas acordados a intervenir). </a:t>
            </a:r>
          </a:p>
          <a:p>
            <a:pPr lvl="0" algn="just">
              <a:buNone/>
            </a:pPr>
            <a:endParaRPr lang="es-ES" dirty="0" smtClean="0"/>
          </a:p>
          <a:p>
            <a:pPr lvl="0" algn="just"/>
            <a:r>
              <a:rPr lang="es-CO" dirty="0" smtClean="0"/>
              <a:t>Las dependencias han afectado las prioridades comunitarias del situado Fiscal y por tanto los planes de desarrollo mediante estimular practicas como el “peso-50” que afectan negativamente la planificación comunitaria.</a:t>
            </a:r>
          </a:p>
          <a:p>
            <a:pPr lvl="0" algn="just">
              <a:buNone/>
            </a:pPr>
            <a:endParaRPr lang="es-ES" dirty="0" smtClean="0"/>
          </a:p>
          <a:p>
            <a:pPr lvl="0" algn="just"/>
            <a:r>
              <a:rPr lang="es-CO" dirty="0" smtClean="0"/>
              <a:t>La inversión del Situado Fiscal a través de los proyectos no se focaliza en los planes de desarrollo sino en multitud de pequeños problemas. Se dispersan los recursos y disminuye las posibilidades de impacto.</a:t>
            </a:r>
            <a:endParaRPr lang="es-ES" dirty="0" smtClean="0"/>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500050"/>
            <a:ext cx="8229600" cy="1143000"/>
          </a:xfrm>
        </p:spPr>
        <p:txBody>
          <a:bodyPr>
            <a:normAutofit fontScale="90000"/>
          </a:bodyPr>
          <a:lstStyle/>
          <a:p>
            <a:pPr algn="l"/>
            <a:r>
              <a:rPr lang="es-ES" sz="3200" b="1" dirty="0" smtClean="0"/>
              <a:t>LA SELECCIÓN Y PRIORIZACIÓN </a:t>
            </a:r>
            <a:br>
              <a:rPr lang="es-ES" sz="3200" b="1" dirty="0" smtClean="0"/>
            </a:br>
            <a:r>
              <a:rPr lang="es-ES" sz="3200" b="1" dirty="0" smtClean="0"/>
              <a:t>DE PROYECTOS EN EL COMITÉ DE PLANIFICACIÓN</a:t>
            </a:r>
            <a:endParaRPr lang="es-ES" sz="3200" dirty="0"/>
          </a:p>
        </p:txBody>
      </p:sp>
      <p:sp>
        <p:nvSpPr>
          <p:cNvPr id="3" name="2 Marcador de contenido"/>
          <p:cNvSpPr>
            <a:spLocks noGrp="1"/>
          </p:cNvSpPr>
          <p:nvPr>
            <p:ph idx="1"/>
          </p:nvPr>
        </p:nvSpPr>
        <p:spPr>
          <a:xfrm>
            <a:off x="457200" y="2160597"/>
            <a:ext cx="8229600" cy="4197361"/>
          </a:xfrm>
        </p:spPr>
        <p:txBody>
          <a:bodyPr>
            <a:normAutofit/>
          </a:bodyPr>
          <a:lstStyle/>
          <a:p>
            <a:pPr algn="just">
              <a:spcBef>
                <a:spcPts val="0"/>
              </a:spcBef>
            </a:pPr>
            <a:r>
              <a:rPr lang="es-CO" sz="2600" dirty="0" smtClean="0"/>
              <a:t>Toma de decisiones:</a:t>
            </a:r>
          </a:p>
          <a:p>
            <a:pPr algn="just">
              <a:spcBef>
                <a:spcPts val="0"/>
              </a:spcBef>
              <a:buNone/>
            </a:pPr>
            <a:endParaRPr lang="es-CO" sz="2600" dirty="0" smtClean="0"/>
          </a:p>
          <a:p>
            <a:pPr algn="just">
              <a:spcBef>
                <a:spcPts val="0"/>
              </a:spcBef>
              <a:buNone/>
            </a:pPr>
            <a:r>
              <a:rPr lang="es-CO" sz="2600" dirty="0" smtClean="0"/>
              <a:t>	-  Anualmente. </a:t>
            </a:r>
          </a:p>
          <a:p>
            <a:pPr algn="just">
              <a:spcBef>
                <a:spcPts val="0"/>
              </a:spcBef>
              <a:buNone/>
            </a:pPr>
            <a:r>
              <a:rPr lang="es-CO" sz="2600" dirty="0" smtClean="0"/>
              <a:t>	- Identifica proyectos para incluirlos en el Plan Operativo Anual de Inversiones – POAI. </a:t>
            </a:r>
          </a:p>
          <a:p>
            <a:pPr algn="just">
              <a:spcBef>
                <a:spcPts val="0"/>
              </a:spcBef>
              <a:buNone/>
            </a:pPr>
            <a:r>
              <a:rPr lang="es-CO" sz="2600" dirty="0" smtClean="0"/>
              <a:t>	- Presencia de múltiples intereses que inciden en la inversión del Situado Fiscal Territorial del Plan de desarrollo Territorial.</a:t>
            </a:r>
          </a:p>
        </p:txBody>
      </p:sp>
      <p:grpSp>
        <p:nvGrpSpPr>
          <p:cNvPr id="4" name="3 Grupo"/>
          <p:cNvGrpSpPr/>
          <p:nvPr/>
        </p:nvGrpSpPr>
        <p:grpSpPr>
          <a:xfrm>
            <a:off x="5995747" y="71414"/>
            <a:ext cx="3076847" cy="1043052"/>
            <a:chOff x="71406" y="214290"/>
            <a:chExt cx="3076847" cy="1043052"/>
          </a:xfrm>
        </p:grpSpPr>
        <p:sp>
          <p:nvSpPr>
            <p:cNvPr id="5" name="4 CuadroTexto"/>
            <p:cNvSpPr txBox="1"/>
            <p:nvPr/>
          </p:nvSpPr>
          <p:spPr>
            <a:xfrm>
              <a:off x="71406" y="857232"/>
              <a:ext cx="1643074" cy="400110"/>
            </a:xfrm>
            <a:prstGeom prst="rect">
              <a:avLst/>
            </a:prstGeom>
            <a:noFill/>
          </p:spPr>
          <p:txBody>
            <a:bodyPr wrap="square" rtlCol="0">
              <a:spAutoFit/>
            </a:bodyPr>
            <a:lstStyle/>
            <a:p>
              <a:pPr algn="ctr"/>
              <a:r>
                <a:rPr lang="es-CO" sz="1000" dirty="0" smtClean="0">
                  <a:solidFill>
                    <a:schemeClr val="bg1">
                      <a:lumMod val="50000"/>
                    </a:schemeClr>
                  </a:solidFill>
                  <a:latin typeface="Blackadder ITC" pitchFamily="82" charset="0"/>
                </a:rPr>
                <a:t>Departamento Administrativo de Planeación </a:t>
              </a:r>
              <a:endParaRPr lang="es-CO" sz="1000" dirty="0">
                <a:solidFill>
                  <a:schemeClr val="bg1">
                    <a:lumMod val="50000"/>
                  </a:schemeClr>
                </a:solidFill>
                <a:latin typeface="Blackadder ITC" pitchFamily="82" charset="0"/>
              </a:endParaRPr>
            </a:p>
          </p:txBody>
        </p:sp>
        <p:grpSp>
          <p:nvGrpSpPr>
            <p:cNvPr id="6" name="11 Grupo"/>
            <p:cNvGrpSpPr/>
            <p:nvPr/>
          </p:nvGrpSpPr>
          <p:grpSpPr>
            <a:xfrm>
              <a:off x="370417" y="214290"/>
              <a:ext cx="2777836" cy="720000"/>
              <a:chOff x="370417" y="214290"/>
              <a:chExt cx="2777836" cy="720000"/>
            </a:xfrm>
          </p:grpSpPr>
          <p:pic>
            <p:nvPicPr>
              <p:cNvPr id="7" name="Picture 8"/>
              <p:cNvPicPr>
                <a:picLocks noChangeAspect="1" noChangeArrowheads="1"/>
              </p:cNvPicPr>
              <p:nvPr/>
            </p:nvPicPr>
            <p:blipFill>
              <a:blip r:embed="rId3" cstate="print"/>
              <a:srcRect/>
              <a:stretch>
                <a:fillRect/>
              </a:stretch>
            </p:blipFill>
            <p:spPr bwMode="auto">
              <a:xfrm>
                <a:off x="370417" y="214290"/>
                <a:ext cx="1058826" cy="720000"/>
              </a:xfrm>
              <a:prstGeom prst="rect">
                <a:avLst/>
              </a:prstGeom>
              <a:noFill/>
              <a:ln w="9525">
                <a:noFill/>
                <a:miter lim="800000"/>
                <a:headEnd/>
                <a:tailEnd/>
              </a:ln>
            </p:spPr>
          </p:pic>
          <p:pic>
            <p:nvPicPr>
              <p:cNvPr id="8" name="7 Imagen" descr="C:\Documents and Settings\QUICK CENTER\Escritorio\corazon.jpg"/>
              <p:cNvPicPr/>
              <p:nvPr/>
            </p:nvPicPr>
            <p:blipFill>
              <a:blip r:embed="rId4" cstate="print">
                <a:lum bright="30000" contrast="-30000"/>
              </a:blip>
              <a:srcRect/>
              <a:stretch>
                <a:fillRect/>
              </a:stretch>
            </p:blipFill>
            <p:spPr bwMode="auto">
              <a:xfrm>
                <a:off x="1643042" y="214290"/>
                <a:ext cx="720000" cy="720000"/>
              </a:xfrm>
              <a:prstGeom prst="rect">
                <a:avLst/>
              </a:prstGeom>
              <a:noFill/>
            </p:spPr>
          </p:pic>
          <p:pic>
            <p:nvPicPr>
              <p:cNvPr id="9" name="8 Imagen"/>
              <p:cNvPicPr/>
              <p:nvPr/>
            </p:nvPicPr>
            <p:blipFill>
              <a:blip r:embed="rId5" cstate="print">
                <a:lum bright="10000" contrast="-20000"/>
              </a:blip>
              <a:srcRect/>
              <a:stretch>
                <a:fillRect/>
              </a:stretch>
            </p:blipFill>
            <p:spPr bwMode="auto">
              <a:xfrm>
                <a:off x="2571736" y="214290"/>
                <a:ext cx="576517" cy="720000"/>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393</TotalTime>
  <Words>1382</Words>
  <Application>Microsoft Office PowerPoint</Application>
  <PresentationFormat>Presentación en pantalla (4:3)</PresentationFormat>
  <Paragraphs>106</Paragraphs>
  <Slides>18</Slides>
  <Notes>10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Alcaldía de Santiago de Cali  Departamento Administrativo de Planeación Municipal</vt:lpstr>
      <vt:lpstr>MONTO DEL SITUADO FISCAL</vt:lpstr>
      <vt:lpstr>SITUADO FISCAL 1998-2008 POR  COMUNA (Millones)</vt:lpstr>
      <vt:lpstr>SITUADO FISCAL 1998-2008 POR CORREGIMIENTO (Millones)</vt:lpstr>
      <vt:lpstr>INVERSIÓN DEL SITUADO FISCAL POR PLANES DE DESARROLLO</vt:lpstr>
      <vt:lpstr>AREAS DE INVERSIÓN DEL  SITUADO FISCAL EN CALI</vt:lpstr>
      <vt:lpstr>RESUMEN SOBRE LOS PLANES DE DESARROLLO DE COMUNAS  Y CORREGIMIENTOS</vt:lpstr>
      <vt:lpstr>Diapositiva 8</vt:lpstr>
      <vt:lpstr>LA SELECCIÓN Y PRIORIZACIÓN  DE PROYECTOS EN EL COMITÉ DE PLANIFICACIÓN</vt:lpstr>
      <vt:lpstr>Diapositiva 10</vt:lpstr>
      <vt:lpstr>Comuna 7 Funcionamiento </vt:lpstr>
      <vt:lpstr>Comuna 7 Instancias </vt:lpstr>
      <vt:lpstr>Comuna 7 Participación </vt:lpstr>
      <vt:lpstr>Comuna 7 Opinión Pública </vt:lpstr>
      <vt:lpstr>Comuna 7 Situado Fiscal </vt:lpstr>
      <vt:lpstr>Diapositiva 16</vt:lpstr>
      <vt:lpstr>Comuna 7 Revisión de Actas </vt:lpstr>
      <vt:lpstr>Comuna 7 Planes de Desarrollo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dc:creator>
  <cp:lastModifiedBy>Microsoft</cp:lastModifiedBy>
  <cp:revision>48</cp:revision>
  <dcterms:created xsi:type="dcterms:W3CDTF">2010-01-17T22:49:22Z</dcterms:created>
  <dcterms:modified xsi:type="dcterms:W3CDTF">2010-01-21T01:28:31Z</dcterms:modified>
</cp:coreProperties>
</file>